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</p:sldIdLst>
  <p:sldSz cx="12192000" cy="6858000"/>
  <p:notesSz cx="7010400" cy="92964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E6DC5-C77B-4409-AB49-FACB4D92FAA1}" type="doc">
      <dgm:prSet loTypeId="urn:microsoft.com/office/officeart/2005/8/layout/p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D8AD22-2F03-40CD-97E4-3342F3DFFCC8}">
      <dgm:prSet phldrT="[Text]"/>
      <dgm:spPr/>
      <dgm:t>
        <a:bodyPr/>
        <a:lstStyle/>
        <a:p>
          <a:r>
            <a:rPr lang="en-US" dirty="0" err="1" smtClean="0"/>
            <a:t>Situación</a:t>
          </a:r>
          <a:r>
            <a:rPr lang="en-US" dirty="0" smtClean="0"/>
            <a:t> global, regional y </a:t>
          </a:r>
          <a:r>
            <a:rPr lang="en-US" dirty="0" err="1" smtClean="0"/>
            <a:t>nacional</a:t>
          </a:r>
          <a:endParaRPr lang="en-US" dirty="0"/>
        </a:p>
      </dgm:t>
    </dgm:pt>
    <dgm:pt modelId="{916C8E13-5A10-4035-A355-8214D55BEA12}" type="parTrans" cxnId="{91814521-2DCB-4EBB-901D-DC2E796809AD}">
      <dgm:prSet/>
      <dgm:spPr/>
      <dgm:t>
        <a:bodyPr/>
        <a:lstStyle/>
        <a:p>
          <a:endParaRPr lang="en-US"/>
        </a:p>
      </dgm:t>
    </dgm:pt>
    <dgm:pt modelId="{F655AD51-C6BF-4672-891B-59BD9356CE4E}" type="sibTrans" cxnId="{91814521-2DCB-4EBB-901D-DC2E796809AD}">
      <dgm:prSet/>
      <dgm:spPr/>
      <dgm:t>
        <a:bodyPr/>
        <a:lstStyle/>
        <a:p>
          <a:endParaRPr lang="en-US"/>
        </a:p>
      </dgm:t>
    </dgm:pt>
    <dgm:pt modelId="{DACB1405-B203-4A74-BD52-6149EE7A4A0D}">
      <dgm:prSet phldrT="[Text]"/>
      <dgm:spPr/>
      <dgm:t>
        <a:bodyPr/>
        <a:lstStyle/>
        <a:p>
          <a:r>
            <a:rPr lang="en-US" dirty="0" err="1" smtClean="0"/>
            <a:t>Desafíos</a:t>
          </a:r>
          <a:r>
            <a:rPr lang="en-US" dirty="0" smtClean="0"/>
            <a:t> </a:t>
          </a:r>
          <a:r>
            <a:rPr lang="en-US" dirty="0" err="1" smtClean="0"/>
            <a:t>en</a:t>
          </a:r>
          <a:r>
            <a:rPr lang="en-US" dirty="0" smtClean="0"/>
            <a:t> la </a:t>
          </a:r>
          <a:r>
            <a:rPr lang="en-US" dirty="0" err="1" smtClean="0"/>
            <a:t>región</a:t>
          </a:r>
          <a:endParaRPr lang="en-US" dirty="0"/>
        </a:p>
      </dgm:t>
    </dgm:pt>
    <dgm:pt modelId="{086BA447-18E8-4C3D-B5D0-B2A645FC6F84}" type="parTrans" cxnId="{11C0FBBF-4D84-4A9D-9FF0-4F7DEA3B1A9F}">
      <dgm:prSet/>
      <dgm:spPr/>
      <dgm:t>
        <a:bodyPr/>
        <a:lstStyle/>
        <a:p>
          <a:endParaRPr lang="en-US"/>
        </a:p>
      </dgm:t>
    </dgm:pt>
    <dgm:pt modelId="{DE047E35-54FD-49D7-9297-884C222BBAE0}" type="sibTrans" cxnId="{11C0FBBF-4D84-4A9D-9FF0-4F7DEA3B1A9F}">
      <dgm:prSet/>
      <dgm:spPr/>
      <dgm:t>
        <a:bodyPr/>
        <a:lstStyle/>
        <a:p>
          <a:endParaRPr lang="en-US"/>
        </a:p>
      </dgm:t>
    </dgm:pt>
    <dgm:pt modelId="{5572D933-5D63-4889-BD8E-87846A5DD725}">
      <dgm:prSet phldrT="[Text]"/>
      <dgm:spPr/>
      <dgm:t>
        <a:bodyPr/>
        <a:lstStyle/>
        <a:p>
          <a:r>
            <a:rPr lang="en-US" dirty="0" err="1" smtClean="0"/>
            <a:t>Desafíos</a:t>
          </a:r>
          <a:r>
            <a:rPr lang="en-US" dirty="0" smtClean="0"/>
            <a:t> por sector y </a:t>
          </a:r>
          <a:r>
            <a:rPr lang="en-US" dirty="0" err="1" smtClean="0"/>
            <a:t>respuesta</a:t>
          </a:r>
          <a:r>
            <a:rPr lang="en-US" dirty="0" smtClean="0"/>
            <a:t> </a:t>
          </a:r>
          <a:r>
            <a:rPr lang="en-US" dirty="0" err="1" smtClean="0"/>
            <a:t>multisectorial</a:t>
          </a:r>
          <a:r>
            <a:rPr lang="en-US" dirty="0" smtClean="0"/>
            <a:t> y </a:t>
          </a:r>
          <a:r>
            <a:rPr lang="en-US" dirty="0" err="1" smtClean="0"/>
            <a:t>cómo</a:t>
          </a:r>
          <a:r>
            <a:rPr lang="en-US" dirty="0" smtClean="0"/>
            <a:t> responder</a:t>
          </a:r>
          <a:endParaRPr lang="en-US" dirty="0"/>
        </a:p>
      </dgm:t>
    </dgm:pt>
    <dgm:pt modelId="{359B475F-411C-4425-8027-E7582EDD8A74}" type="parTrans" cxnId="{5D352261-70FB-4CF3-A70C-B30077C509D6}">
      <dgm:prSet/>
      <dgm:spPr/>
      <dgm:t>
        <a:bodyPr/>
        <a:lstStyle/>
        <a:p>
          <a:endParaRPr lang="en-US"/>
        </a:p>
      </dgm:t>
    </dgm:pt>
    <dgm:pt modelId="{1E85BCF2-F12C-489C-95E4-9C144957777A}" type="sibTrans" cxnId="{5D352261-70FB-4CF3-A70C-B30077C509D6}">
      <dgm:prSet/>
      <dgm:spPr/>
      <dgm:t>
        <a:bodyPr/>
        <a:lstStyle/>
        <a:p>
          <a:endParaRPr lang="en-US"/>
        </a:p>
      </dgm:t>
    </dgm:pt>
    <dgm:pt modelId="{D722759B-B369-46EC-908F-5416974F5AD6}">
      <dgm:prSet phldrT="[Text]"/>
      <dgm:spPr/>
      <dgm:t>
        <a:bodyPr/>
        <a:lstStyle/>
        <a:p>
          <a:r>
            <a:rPr lang="en-US" dirty="0" err="1" smtClean="0"/>
            <a:t>Ruta</a:t>
          </a:r>
          <a:r>
            <a:rPr lang="en-US" dirty="0" smtClean="0"/>
            <a:t> de </a:t>
          </a:r>
          <a:r>
            <a:rPr lang="en-US" dirty="0" err="1" smtClean="0"/>
            <a:t>trabajo</a:t>
          </a:r>
          <a:r>
            <a:rPr lang="en-US" dirty="0" smtClean="0"/>
            <a:t> para 2019</a:t>
          </a:r>
          <a:endParaRPr lang="en-US" dirty="0"/>
        </a:p>
      </dgm:t>
    </dgm:pt>
    <dgm:pt modelId="{DB16016D-1F03-4054-A2F3-4B701886B1DD}" type="parTrans" cxnId="{800B36BE-9A8B-46CB-BF20-098E0F5FEADD}">
      <dgm:prSet/>
      <dgm:spPr/>
      <dgm:t>
        <a:bodyPr/>
        <a:lstStyle/>
        <a:p>
          <a:endParaRPr lang="en-US"/>
        </a:p>
      </dgm:t>
    </dgm:pt>
    <dgm:pt modelId="{9D4C31DC-33DE-4EC5-A552-B49948030F43}" type="sibTrans" cxnId="{800B36BE-9A8B-46CB-BF20-098E0F5FEADD}">
      <dgm:prSet/>
      <dgm:spPr/>
      <dgm:t>
        <a:bodyPr/>
        <a:lstStyle/>
        <a:p>
          <a:endParaRPr lang="en-US"/>
        </a:p>
      </dgm:t>
    </dgm:pt>
    <dgm:pt modelId="{3B0D7CC8-E424-4CAF-BBAD-B9CEF52C7734}" type="pres">
      <dgm:prSet presAssocID="{981E6DC5-C77B-4409-AB49-FACB4D92FA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4D34F1-DF84-42CC-A37A-A25B4CD0975A}" type="pres">
      <dgm:prSet presAssocID="{A2D8AD22-2F03-40CD-97E4-3342F3DFFCC8}" presName="compNode" presStyleCnt="0"/>
      <dgm:spPr/>
    </dgm:pt>
    <dgm:pt modelId="{D7180B0E-5D2A-490D-9928-DF88CE4ACB7B}" type="pres">
      <dgm:prSet presAssocID="{A2D8AD22-2F03-40CD-97E4-3342F3DFFCC8}" presName="pict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BCE3F60D-F0A3-4244-AD30-C8AB72365B92}" type="pres">
      <dgm:prSet presAssocID="{A2D8AD22-2F03-40CD-97E4-3342F3DFFCC8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94F93-D235-4CC1-973F-1B428DCB2441}" type="pres">
      <dgm:prSet presAssocID="{F655AD51-C6BF-4672-891B-59BD9356CE4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167C57A-E25C-4A67-B5BD-C73C69530F1C}" type="pres">
      <dgm:prSet presAssocID="{DACB1405-B203-4A74-BD52-6149EE7A4A0D}" presName="compNode" presStyleCnt="0"/>
      <dgm:spPr/>
    </dgm:pt>
    <dgm:pt modelId="{371D21DF-B9C3-4A20-8075-AA4103E8926A}" type="pres">
      <dgm:prSet presAssocID="{DACB1405-B203-4A74-BD52-6149EE7A4A0D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3C7C65E6-2432-455D-B089-E9F4B1F9928E}" type="pres">
      <dgm:prSet presAssocID="{DACB1405-B203-4A74-BD52-6149EE7A4A0D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30747-17FF-4673-9F81-1AFD6769EA4A}" type="pres">
      <dgm:prSet presAssocID="{DE047E35-54FD-49D7-9297-884C222BBAE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CB6CBCA-3565-484A-B8F0-CC96F8CC53BD}" type="pres">
      <dgm:prSet presAssocID="{5572D933-5D63-4889-BD8E-87846A5DD725}" presName="compNode" presStyleCnt="0"/>
      <dgm:spPr/>
    </dgm:pt>
    <dgm:pt modelId="{8AEE0884-8A19-4050-9667-19B00035EF2E}" type="pres">
      <dgm:prSet presAssocID="{5572D933-5D63-4889-BD8E-87846A5DD725}" presName="pictRect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2088D6B9-2374-4A09-AEEE-A5697F08924C}" type="pres">
      <dgm:prSet presAssocID="{5572D933-5D63-4889-BD8E-87846A5DD725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A4D45-F3E8-47A0-B88C-F9FB5967ECFC}" type="pres">
      <dgm:prSet presAssocID="{1E85BCF2-F12C-489C-95E4-9C144957777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8FE5558-9417-4A26-842B-39490809EDCF}" type="pres">
      <dgm:prSet presAssocID="{D722759B-B369-46EC-908F-5416974F5AD6}" presName="compNode" presStyleCnt="0"/>
      <dgm:spPr/>
    </dgm:pt>
    <dgm:pt modelId="{7031CECA-2B7A-4A79-A327-7F6C556091BD}" type="pres">
      <dgm:prSet presAssocID="{D722759B-B369-46EC-908F-5416974F5AD6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5E95536A-869E-406D-9B53-23F20F179486}" type="pres">
      <dgm:prSet presAssocID="{D722759B-B369-46EC-908F-5416974F5AD6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31A19C-D0EE-4461-A544-F9D05BF26402}" type="presOf" srcId="{5572D933-5D63-4889-BD8E-87846A5DD725}" destId="{2088D6B9-2374-4A09-AEEE-A5697F08924C}" srcOrd="0" destOrd="0" presId="urn:microsoft.com/office/officeart/2005/8/layout/pList1"/>
    <dgm:cxn modelId="{800B36BE-9A8B-46CB-BF20-098E0F5FEADD}" srcId="{981E6DC5-C77B-4409-AB49-FACB4D92FAA1}" destId="{D722759B-B369-46EC-908F-5416974F5AD6}" srcOrd="3" destOrd="0" parTransId="{DB16016D-1F03-4054-A2F3-4B701886B1DD}" sibTransId="{9D4C31DC-33DE-4EC5-A552-B49948030F43}"/>
    <dgm:cxn modelId="{2DEFFB29-0BAD-4C87-A984-760E174A52CD}" type="presOf" srcId="{1E85BCF2-F12C-489C-95E4-9C144957777A}" destId="{387A4D45-F3E8-47A0-B88C-F9FB5967ECFC}" srcOrd="0" destOrd="0" presId="urn:microsoft.com/office/officeart/2005/8/layout/pList1"/>
    <dgm:cxn modelId="{0EE0AB57-FF11-490B-A4CA-E9AE3EF7A460}" type="presOf" srcId="{DE047E35-54FD-49D7-9297-884C222BBAE0}" destId="{D4E30747-17FF-4673-9F81-1AFD6769EA4A}" srcOrd="0" destOrd="0" presId="urn:microsoft.com/office/officeart/2005/8/layout/pList1"/>
    <dgm:cxn modelId="{5D352261-70FB-4CF3-A70C-B30077C509D6}" srcId="{981E6DC5-C77B-4409-AB49-FACB4D92FAA1}" destId="{5572D933-5D63-4889-BD8E-87846A5DD725}" srcOrd="2" destOrd="0" parTransId="{359B475F-411C-4425-8027-E7582EDD8A74}" sibTransId="{1E85BCF2-F12C-489C-95E4-9C144957777A}"/>
    <dgm:cxn modelId="{11C0FBBF-4D84-4A9D-9FF0-4F7DEA3B1A9F}" srcId="{981E6DC5-C77B-4409-AB49-FACB4D92FAA1}" destId="{DACB1405-B203-4A74-BD52-6149EE7A4A0D}" srcOrd="1" destOrd="0" parTransId="{086BA447-18E8-4C3D-B5D0-B2A645FC6F84}" sibTransId="{DE047E35-54FD-49D7-9297-884C222BBAE0}"/>
    <dgm:cxn modelId="{91814521-2DCB-4EBB-901D-DC2E796809AD}" srcId="{981E6DC5-C77B-4409-AB49-FACB4D92FAA1}" destId="{A2D8AD22-2F03-40CD-97E4-3342F3DFFCC8}" srcOrd="0" destOrd="0" parTransId="{916C8E13-5A10-4035-A355-8214D55BEA12}" sibTransId="{F655AD51-C6BF-4672-891B-59BD9356CE4E}"/>
    <dgm:cxn modelId="{BB1DCDE5-E4FA-4587-AD28-FE977FAB66DF}" type="presOf" srcId="{F655AD51-C6BF-4672-891B-59BD9356CE4E}" destId="{54894F93-D235-4CC1-973F-1B428DCB2441}" srcOrd="0" destOrd="0" presId="urn:microsoft.com/office/officeart/2005/8/layout/pList1"/>
    <dgm:cxn modelId="{2A7B2F8C-08B6-4371-86D4-870F7884FF18}" type="presOf" srcId="{A2D8AD22-2F03-40CD-97E4-3342F3DFFCC8}" destId="{BCE3F60D-F0A3-4244-AD30-C8AB72365B92}" srcOrd="0" destOrd="0" presId="urn:microsoft.com/office/officeart/2005/8/layout/pList1"/>
    <dgm:cxn modelId="{2B25DD1C-F4CC-415F-BF85-4F247670D04A}" type="presOf" srcId="{D722759B-B369-46EC-908F-5416974F5AD6}" destId="{5E95536A-869E-406D-9B53-23F20F179486}" srcOrd="0" destOrd="0" presId="urn:microsoft.com/office/officeart/2005/8/layout/pList1"/>
    <dgm:cxn modelId="{0B9406E8-C1A1-41AA-9119-35B5C5964E42}" type="presOf" srcId="{981E6DC5-C77B-4409-AB49-FACB4D92FAA1}" destId="{3B0D7CC8-E424-4CAF-BBAD-B9CEF52C7734}" srcOrd="0" destOrd="0" presId="urn:microsoft.com/office/officeart/2005/8/layout/pList1"/>
    <dgm:cxn modelId="{5C9A516D-A9A0-4E1B-A2B5-2E2A259AFD6C}" type="presOf" srcId="{DACB1405-B203-4A74-BD52-6149EE7A4A0D}" destId="{3C7C65E6-2432-455D-B089-E9F4B1F9928E}" srcOrd="0" destOrd="0" presId="urn:microsoft.com/office/officeart/2005/8/layout/pList1"/>
    <dgm:cxn modelId="{249F6C86-AEB8-451A-B38D-35AF1623DE07}" type="presParOf" srcId="{3B0D7CC8-E424-4CAF-BBAD-B9CEF52C7734}" destId="{1A4D34F1-DF84-42CC-A37A-A25B4CD0975A}" srcOrd="0" destOrd="0" presId="urn:microsoft.com/office/officeart/2005/8/layout/pList1"/>
    <dgm:cxn modelId="{C8FE0EA0-C85C-4683-A72C-378C5DDE7C20}" type="presParOf" srcId="{1A4D34F1-DF84-42CC-A37A-A25B4CD0975A}" destId="{D7180B0E-5D2A-490D-9928-DF88CE4ACB7B}" srcOrd="0" destOrd="0" presId="urn:microsoft.com/office/officeart/2005/8/layout/pList1"/>
    <dgm:cxn modelId="{9CA62BFC-BBA4-4BC3-BBC8-4BB7B952B09F}" type="presParOf" srcId="{1A4D34F1-DF84-42CC-A37A-A25B4CD0975A}" destId="{BCE3F60D-F0A3-4244-AD30-C8AB72365B92}" srcOrd="1" destOrd="0" presId="urn:microsoft.com/office/officeart/2005/8/layout/pList1"/>
    <dgm:cxn modelId="{9E40B53A-9617-4D04-9104-0AD254F883FE}" type="presParOf" srcId="{3B0D7CC8-E424-4CAF-BBAD-B9CEF52C7734}" destId="{54894F93-D235-4CC1-973F-1B428DCB2441}" srcOrd="1" destOrd="0" presId="urn:microsoft.com/office/officeart/2005/8/layout/pList1"/>
    <dgm:cxn modelId="{33964A89-DF47-45B5-862A-3FE5E02E98B0}" type="presParOf" srcId="{3B0D7CC8-E424-4CAF-BBAD-B9CEF52C7734}" destId="{0167C57A-E25C-4A67-B5BD-C73C69530F1C}" srcOrd="2" destOrd="0" presId="urn:microsoft.com/office/officeart/2005/8/layout/pList1"/>
    <dgm:cxn modelId="{56F11E25-0F3C-447E-A657-593F082962BE}" type="presParOf" srcId="{0167C57A-E25C-4A67-B5BD-C73C69530F1C}" destId="{371D21DF-B9C3-4A20-8075-AA4103E8926A}" srcOrd="0" destOrd="0" presId="urn:microsoft.com/office/officeart/2005/8/layout/pList1"/>
    <dgm:cxn modelId="{01CECC2C-2299-4B75-A08D-19348E81D887}" type="presParOf" srcId="{0167C57A-E25C-4A67-B5BD-C73C69530F1C}" destId="{3C7C65E6-2432-455D-B089-E9F4B1F9928E}" srcOrd="1" destOrd="0" presId="urn:microsoft.com/office/officeart/2005/8/layout/pList1"/>
    <dgm:cxn modelId="{A9318CA7-BBA6-476B-A008-3C58C21D3D1E}" type="presParOf" srcId="{3B0D7CC8-E424-4CAF-BBAD-B9CEF52C7734}" destId="{D4E30747-17FF-4673-9F81-1AFD6769EA4A}" srcOrd="3" destOrd="0" presId="urn:microsoft.com/office/officeart/2005/8/layout/pList1"/>
    <dgm:cxn modelId="{111CC679-FD04-41C6-9D10-DFE5270BB1C3}" type="presParOf" srcId="{3B0D7CC8-E424-4CAF-BBAD-B9CEF52C7734}" destId="{4CB6CBCA-3565-484A-B8F0-CC96F8CC53BD}" srcOrd="4" destOrd="0" presId="urn:microsoft.com/office/officeart/2005/8/layout/pList1"/>
    <dgm:cxn modelId="{6B080B15-488E-4D22-A2D3-98AA0F1E09A8}" type="presParOf" srcId="{4CB6CBCA-3565-484A-B8F0-CC96F8CC53BD}" destId="{8AEE0884-8A19-4050-9667-19B00035EF2E}" srcOrd="0" destOrd="0" presId="urn:microsoft.com/office/officeart/2005/8/layout/pList1"/>
    <dgm:cxn modelId="{E31543E6-9741-4593-B9A4-17A8A671CE7A}" type="presParOf" srcId="{4CB6CBCA-3565-484A-B8F0-CC96F8CC53BD}" destId="{2088D6B9-2374-4A09-AEEE-A5697F08924C}" srcOrd="1" destOrd="0" presId="urn:microsoft.com/office/officeart/2005/8/layout/pList1"/>
    <dgm:cxn modelId="{70BB6B25-CD4A-4022-8BAB-D8CB739ED8CB}" type="presParOf" srcId="{3B0D7CC8-E424-4CAF-BBAD-B9CEF52C7734}" destId="{387A4D45-F3E8-47A0-B88C-F9FB5967ECFC}" srcOrd="5" destOrd="0" presId="urn:microsoft.com/office/officeart/2005/8/layout/pList1"/>
    <dgm:cxn modelId="{15A0F88D-F3FC-4CAC-9941-72A8205C4B5A}" type="presParOf" srcId="{3B0D7CC8-E424-4CAF-BBAD-B9CEF52C7734}" destId="{C8FE5558-9417-4A26-842B-39490809EDCF}" srcOrd="6" destOrd="0" presId="urn:microsoft.com/office/officeart/2005/8/layout/pList1"/>
    <dgm:cxn modelId="{34CDC924-0B3A-4E79-9600-FC3B0D5E2436}" type="presParOf" srcId="{C8FE5558-9417-4A26-842B-39490809EDCF}" destId="{7031CECA-2B7A-4A79-A327-7F6C556091BD}" srcOrd="0" destOrd="0" presId="urn:microsoft.com/office/officeart/2005/8/layout/pList1"/>
    <dgm:cxn modelId="{FF3B3CE3-0B67-421F-9831-FAEAA298FF8D}" type="presParOf" srcId="{C8FE5558-9417-4A26-842B-39490809EDCF}" destId="{5E95536A-869E-406D-9B53-23F20F17948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207D7-CD11-4EB5-99B5-BECD7A57E7FD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7D3C0824-5BB9-4196-A9E1-52885EBF1B99}">
      <dgm:prSet phldrT="[Text]"/>
      <dgm:spPr/>
      <dgm:t>
        <a:bodyPr/>
        <a:lstStyle/>
        <a:p>
          <a:r>
            <a:rPr lang="en-US" dirty="0" smtClean="0"/>
            <a:t>Punto de </a:t>
          </a:r>
          <a:r>
            <a:rPr lang="en-US" dirty="0" err="1" smtClean="0"/>
            <a:t>partida</a:t>
          </a:r>
          <a:r>
            <a:rPr lang="en-US" dirty="0" smtClean="0"/>
            <a:t>: RECONOCIMIENTO y COMPROMISO </a:t>
          </a:r>
          <a:endParaRPr lang="en-US" dirty="0"/>
        </a:p>
      </dgm:t>
    </dgm:pt>
    <dgm:pt modelId="{988AA6BE-B58D-4F53-A253-0F7BADB85C65}" type="parTrans" cxnId="{59324558-DA88-49B7-9003-1AC4682E400D}">
      <dgm:prSet/>
      <dgm:spPr/>
      <dgm:t>
        <a:bodyPr/>
        <a:lstStyle/>
        <a:p>
          <a:endParaRPr lang="en-US"/>
        </a:p>
      </dgm:t>
    </dgm:pt>
    <dgm:pt modelId="{D9CFCBF5-FF51-43BA-B1AF-93926FAA5D27}" type="sibTrans" cxnId="{59324558-DA88-49B7-9003-1AC4682E400D}">
      <dgm:prSet/>
      <dgm:spPr/>
      <dgm:t>
        <a:bodyPr/>
        <a:lstStyle/>
        <a:p>
          <a:endParaRPr lang="en-US"/>
        </a:p>
      </dgm:t>
    </dgm:pt>
    <dgm:pt modelId="{0F6ABB3B-AF48-4BE0-851C-F8B7C5DD4887}">
      <dgm:prSet phldrT="[Text]"/>
      <dgm:spPr/>
      <dgm:t>
        <a:bodyPr/>
        <a:lstStyle/>
        <a:p>
          <a:r>
            <a:rPr lang="en-US" dirty="0" smtClean="0"/>
            <a:t>-</a:t>
          </a:r>
          <a:r>
            <a:rPr lang="en-US" dirty="0" err="1" smtClean="0"/>
            <a:t>Espacios</a:t>
          </a:r>
          <a:r>
            <a:rPr lang="en-US" dirty="0" smtClean="0"/>
            <a:t> de </a:t>
          </a:r>
          <a:r>
            <a:rPr lang="en-US" dirty="0" err="1" smtClean="0"/>
            <a:t>reflexión</a:t>
          </a:r>
          <a:r>
            <a:rPr lang="en-US" dirty="0" smtClean="0"/>
            <a:t> </a:t>
          </a:r>
          <a:r>
            <a:rPr lang="en-US" dirty="0" err="1" smtClean="0"/>
            <a:t>conjunta</a:t>
          </a:r>
          <a:r>
            <a:rPr lang="en-US" dirty="0" smtClean="0"/>
            <a:t> </a:t>
          </a:r>
        </a:p>
        <a:p>
          <a:r>
            <a:rPr lang="en-US" dirty="0" smtClean="0"/>
            <a:t>-</a:t>
          </a:r>
          <a:r>
            <a:rPr lang="en-US" dirty="0" err="1" smtClean="0"/>
            <a:t>intercambio</a:t>
          </a:r>
          <a:r>
            <a:rPr lang="en-US" dirty="0" smtClean="0"/>
            <a:t> </a:t>
          </a:r>
          <a:r>
            <a:rPr lang="en-US" dirty="0" err="1" smtClean="0"/>
            <a:t>franco</a:t>
          </a:r>
          <a:endParaRPr lang="en-US" dirty="0" smtClean="0"/>
        </a:p>
        <a:p>
          <a:r>
            <a:rPr lang="en-US" dirty="0" smtClean="0"/>
            <a:t>-</a:t>
          </a:r>
          <a:r>
            <a:rPr lang="en-US" dirty="0" err="1" smtClean="0"/>
            <a:t>confianza</a:t>
          </a:r>
          <a:endParaRPr lang="en-US" dirty="0" smtClean="0"/>
        </a:p>
        <a:p>
          <a:r>
            <a:rPr lang="en-US" dirty="0" smtClean="0"/>
            <a:t>-</a:t>
          </a:r>
          <a:r>
            <a:rPr lang="en-US" dirty="0" err="1" smtClean="0"/>
            <a:t>flexibilidad</a:t>
          </a:r>
          <a:endParaRPr lang="en-US" dirty="0" smtClean="0"/>
        </a:p>
        <a:p>
          <a:r>
            <a:rPr lang="en-US" dirty="0" smtClean="0"/>
            <a:t>-</a:t>
          </a:r>
          <a:r>
            <a:rPr lang="en-US" dirty="0" err="1" smtClean="0"/>
            <a:t>responsabliidad</a:t>
          </a:r>
          <a:r>
            <a:rPr lang="en-US" dirty="0" smtClean="0"/>
            <a:t> </a:t>
          </a:r>
          <a:r>
            <a:rPr lang="en-US" dirty="0" err="1" smtClean="0"/>
            <a:t>colectiva</a:t>
          </a:r>
          <a:endParaRPr lang="en-US" dirty="0"/>
        </a:p>
      </dgm:t>
    </dgm:pt>
    <dgm:pt modelId="{9FB7A664-CFD4-4481-A05D-1745D5EC6A68}" type="parTrans" cxnId="{B3F3069C-688B-470A-9C7B-2D33C2D1BB73}">
      <dgm:prSet/>
      <dgm:spPr/>
      <dgm:t>
        <a:bodyPr/>
        <a:lstStyle/>
        <a:p>
          <a:endParaRPr lang="en-US"/>
        </a:p>
      </dgm:t>
    </dgm:pt>
    <dgm:pt modelId="{12908C4F-A36E-4423-9228-9750C1C2B2CC}" type="sibTrans" cxnId="{B3F3069C-688B-470A-9C7B-2D33C2D1BB73}">
      <dgm:prSet/>
      <dgm:spPr/>
      <dgm:t>
        <a:bodyPr/>
        <a:lstStyle/>
        <a:p>
          <a:endParaRPr lang="en-US"/>
        </a:p>
      </dgm:t>
    </dgm:pt>
    <dgm:pt modelId="{EFFA2A62-D95E-47BC-AF52-8F4420F8F173}">
      <dgm:prSet phldrT="[Text]"/>
      <dgm:spPr/>
      <dgm:t>
        <a:bodyPr/>
        <a:lstStyle/>
        <a:p>
          <a:r>
            <a:rPr lang="en-US" dirty="0" smtClean="0"/>
            <a:t>Punto de </a:t>
          </a:r>
          <a:r>
            <a:rPr lang="en-US" dirty="0" err="1" smtClean="0"/>
            <a:t>llegada</a:t>
          </a:r>
          <a:r>
            <a:rPr lang="en-US" dirty="0" smtClean="0"/>
            <a:t>:</a:t>
          </a:r>
        </a:p>
        <a:p>
          <a:r>
            <a:rPr lang="en-US" dirty="0" smtClean="0"/>
            <a:t>COMUNIDAD</a:t>
          </a:r>
          <a:endParaRPr lang="en-US" dirty="0"/>
        </a:p>
      </dgm:t>
    </dgm:pt>
    <dgm:pt modelId="{CC3E5831-D532-43AD-9064-07CA9184D740}" type="parTrans" cxnId="{7F10A25B-F1A0-40A3-B24C-77C6E40C3E31}">
      <dgm:prSet/>
      <dgm:spPr/>
      <dgm:t>
        <a:bodyPr/>
        <a:lstStyle/>
        <a:p>
          <a:endParaRPr lang="en-US"/>
        </a:p>
      </dgm:t>
    </dgm:pt>
    <dgm:pt modelId="{1F983EEA-58D0-4A58-AF50-31165653C7B0}" type="sibTrans" cxnId="{7F10A25B-F1A0-40A3-B24C-77C6E40C3E31}">
      <dgm:prSet/>
      <dgm:spPr/>
      <dgm:t>
        <a:bodyPr/>
        <a:lstStyle/>
        <a:p>
          <a:endParaRPr lang="en-US"/>
        </a:p>
      </dgm:t>
    </dgm:pt>
    <dgm:pt modelId="{4A0C770A-06E1-44E8-8522-821F8869A88B}" type="pres">
      <dgm:prSet presAssocID="{6BA207D7-CD11-4EB5-99B5-BECD7A57E7FD}" presName="CompostProcess" presStyleCnt="0">
        <dgm:presLayoutVars>
          <dgm:dir/>
          <dgm:resizeHandles val="exact"/>
        </dgm:presLayoutVars>
      </dgm:prSet>
      <dgm:spPr/>
    </dgm:pt>
    <dgm:pt modelId="{C8AAE5CE-F624-441E-875A-4B435F2468CA}" type="pres">
      <dgm:prSet presAssocID="{6BA207D7-CD11-4EB5-99B5-BECD7A57E7FD}" presName="arrow" presStyleLbl="bgShp" presStyleIdx="0" presStyleCnt="1"/>
      <dgm:spPr/>
    </dgm:pt>
    <dgm:pt modelId="{73A153B6-186E-42B0-AF34-BB92B8EAB75D}" type="pres">
      <dgm:prSet presAssocID="{6BA207D7-CD11-4EB5-99B5-BECD7A57E7FD}" presName="linearProcess" presStyleCnt="0"/>
      <dgm:spPr/>
    </dgm:pt>
    <dgm:pt modelId="{0F928150-A898-4848-AD61-D21731812F3F}" type="pres">
      <dgm:prSet presAssocID="{7D3C0824-5BB9-4196-A9E1-52885EBF1B9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3365D-6D9F-4AD3-B936-F829C497DCC7}" type="pres">
      <dgm:prSet presAssocID="{D9CFCBF5-FF51-43BA-B1AF-93926FAA5D27}" presName="sibTrans" presStyleCnt="0"/>
      <dgm:spPr/>
    </dgm:pt>
    <dgm:pt modelId="{F42DC0A9-7DE6-46B7-9058-DE1DE5137B71}" type="pres">
      <dgm:prSet presAssocID="{0F6ABB3B-AF48-4BE0-851C-F8B7C5DD488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9DAC8-9021-4389-9E95-F123E3EB89AD}" type="pres">
      <dgm:prSet presAssocID="{12908C4F-A36E-4423-9228-9750C1C2B2CC}" presName="sibTrans" presStyleCnt="0"/>
      <dgm:spPr/>
    </dgm:pt>
    <dgm:pt modelId="{2DC64EE9-BB9C-4083-9A52-3FA946D11F03}" type="pres">
      <dgm:prSet presAssocID="{EFFA2A62-D95E-47BC-AF52-8F4420F8F1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F3069C-688B-470A-9C7B-2D33C2D1BB73}" srcId="{6BA207D7-CD11-4EB5-99B5-BECD7A57E7FD}" destId="{0F6ABB3B-AF48-4BE0-851C-F8B7C5DD4887}" srcOrd="1" destOrd="0" parTransId="{9FB7A664-CFD4-4481-A05D-1745D5EC6A68}" sibTransId="{12908C4F-A36E-4423-9228-9750C1C2B2CC}"/>
    <dgm:cxn modelId="{0ABC50B5-3DB6-49E1-9FBE-B490823470B8}" type="presOf" srcId="{7D3C0824-5BB9-4196-A9E1-52885EBF1B99}" destId="{0F928150-A898-4848-AD61-D21731812F3F}" srcOrd="0" destOrd="0" presId="urn:microsoft.com/office/officeart/2005/8/layout/hProcess9"/>
    <dgm:cxn modelId="{30F2976F-4EDC-41FA-9901-7F01A5ABA677}" type="presOf" srcId="{EFFA2A62-D95E-47BC-AF52-8F4420F8F173}" destId="{2DC64EE9-BB9C-4083-9A52-3FA946D11F03}" srcOrd="0" destOrd="0" presId="urn:microsoft.com/office/officeart/2005/8/layout/hProcess9"/>
    <dgm:cxn modelId="{66778398-8BA8-41E3-90A6-2D31F744CBAD}" type="presOf" srcId="{6BA207D7-CD11-4EB5-99B5-BECD7A57E7FD}" destId="{4A0C770A-06E1-44E8-8522-821F8869A88B}" srcOrd="0" destOrd="0" presId="urn:microsoft.com/office/officeart/2005/8/layout/hProcess9"/>
    <dgm:cxn modelId="{7F10A25B-F1A0-40A3-B24C-77C6E40C3E31}" srcId="{6BA207D7-CD11-4EB5-99B5-BECD7A57E7FD}" destId="{EFFA2A62-D95E-47BC-AF52-8F4420F8F173}" srcOrd="2" destOrd="0" parTransId="{CC3E5831-D532-43AD-9064-07CA9184D740}" sibTransId="{1F983EEA-58D0-4A58-AF50-31165653C7B0}"/>
    <dgm:cxn modelId="{59324558-DA88-49B7-9003-1AC4682E400D}" srcId="{6BA207D7-CD11-4EB5-99B5-BECD7A57E7FD}" destId="{7D3C0824-5BB9-4196-A9E1-52885EBF1B99}" srcOrd="0" destOrd="0" parTransId="{988AA6BE-B58D-4F53-A253-0F7BADB85C65}" sibTransId="{D9CFCBF5-FF51-43BA-B1AF-93926FAA5D27}"/>
    <dgm:cxn modelId="{CAD3972F-6EC9-4891-B979-1FF0DD29C482}" type="presOf" srcId="{0F6ABB3B-AF48-4BE0-851C-F8B7C5DD4887}" destId="{F42DC0A9-7DE6-46B7-9058-DE1DE5137B71}" srcOrd="0" destOrd="0" presId="urn:microsoft.com/office/officeart/2005/8/layout/hProcess9"/>
    <dgm:cxn modelId="{B0C5134D-68D1-4C86-9E14-772FEBD17BF7}" type="presParOf" srcId="{4A0C770A-06E1-44E8-8522-821F8869A88B}" destId="{C8AAE5CE-F624-441E-875A-4B435F2468CA}" srcOrd="0" destOrd="0" presId="urn:microsoft.com/office/officeart/2005/8/layout/hProcess9"/>
    <dgm:cxn modelId="{7FBBD64D-74B9-435B-94C7-6D06A997C4DF}" type="presParOf" srcId="{4A0C770A-06E1-44E8-8522-821F8869A88B}" destId="{73A153B6-186E-42B0-AF34-BB92B8EAB75D}" srcOrd="1" destOrd="0" presId="urn:microsoft.com/office/officeart/2005/8/layout/hProcess9"/>
    <dgm:cxn modelId="{A484317F-6965-4478-9A1B-2FFA03DD1644}" type="presParOf" srcId="{73A153B6-186E-42B0-AF34-BB92B8EAB75D}" destId="{0F928150-A898-4848-AD61-D21731812F3F}" srcOrd="0" destOrd="0" presId="urn:microsoft.com/office/officeart/2005/8/layout/hProcess9"/>
    <dgm:cxn modelId="{C2D01606-CE89-4459-A2D5-53810990F0A4}" type="presParOf" srcId="{73A153B6-186E-42B0-AF34-BB92B8EAB75D}" destId="{3B73365D-6D9F-4AD3-B936-F829C497DCC7}" srcOrd="1" destOrd="0" presId="urn:microsoft.com/office/officeart/2005/8/layout/hProcess9"/>
    <dgm:cxn modelId="{69E34EFC-E556-42F6-9524-56421EE315D5}" type="presParOf" srcId="{73A153B6-186E-42B0-AF34-BB92B8EAB75D}" destId="{F42DC0A9-7DE6-46B7-9058-DE1DE5137B71}" srcOrd="2" destOrd="0" presId="urn:microsoft.com/office/officeart/2005/8/layout/hProcess9"/>
    <dgm:cxn modelId="{C4E03F7A-CFDD-42CD-8307-EF544ED03AA8}" type="presParOf" srcId="{73A153B6-186E-42B0-AF34-BB92B8EAB75D}" destId="{AF59DAC8-9021-4389-9E95-F123E3EB89AD}" srcOrd="3" destOrd="0" presId="urn:microsoft.com/office/officeart/2005/8/layout/hProcess9"/>
    <dgm:cxn modelId="{B2AB77B9-988E-434E-B618-915F49532C0B}" type="presParOf" srcId="{73A153B6-186E-42B0-AF34-BB92B8EAB75D}" destId="{2DC64EE9-BB9C-4083-9A52-3FA946D11F0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80B0E-5D2A-490D-9928-DF88CE4ACB7B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3F60D-F0A3-4244-AD30-C8AB72365B92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Situación</a:t>
          </a:r>
          <a:r>
            <a:rPr lang="en-US" sz="1700" kern="1200" dirty="0" smtClean="0"/>
            <a:t> global, regional y </a:t>
          </a:r>
          <a:r>
            <a:rPr lang="en-US" sz="1700" kern="1200" dirty="0" err="1" smtClean="0"/>
            <a:t>nacional</a:t>
          </a:r>
          <a:endParaRPr lang="en-US" sz="1700" kern="1200" dirty="0"/>
        </a:p>
      </dsp:txBody>
      <dsp:txXfrm>
        <a:off x="5133" y="2564110"/>
        <a:ext cx="2443028" cy="906363"/>
      </dsp:txXfrm>
    </dsp:sp>
    <dsp:sp modelId="{371D21DF-B9C3-4A20-8075-AA4103E8926A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C65E6-2432-455D-B089-E9F4B1F9928E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Desafíos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en</a:t>
          </a:r>
          <a:r>
            <a:rPr lang="en-US" sz="1700" kern="1200" dirty="0" smtClean="0"/>
            <a:t> la </a:t>
          </a:r>
          <a:r>
            <a:rPr lang="en-US" sz="1700" kern="1200" dirty="0" err="1" smtClean="0"/>
            <a:t>región</a:t>
          </a:r>
          <a:endParaRPr lang="en-US" sz="1700" kern="1200" dirty="0"/>
        </a:p>
      </dsp:txBody>
      <dsp:txXfrm>
        <a:off x="2692568" y="2564110"/>
        <a:ext cx="2443028" cy="906363"/>
      </dsp:txXfrm>
    </dsp:sp>
    <dsp:sp modelId="{8AEE0884-8A19-4050-9667-19B00035EF2E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8D6B9-2374-4A09-AEEE-A5697F08924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Desafíos</a:t>
          </a:r>
          <a:r>
            <a:rPr lang="en-US" sz="1700" kern="1200" dirty="0" smtClean="0"/>
            <a:t> por sector y </a:t>
          </a:r>
          <a:r>
            <a:rPr lang="en-US" sz="1700" kern="1200" dirty="0" err="1" smtClean="0"/>
            <a:t>respuesta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multisectorial</a:t>
          </a:r>
          <a:r>
            <a:rPr lang="en-US" sz="1700" kern="1200" dirty="0" smtClean="0"/>
            <a:t> y </a:t>
          </a:r>
          <a:r>
            <a:rPr lang="en-US" sz="1700" kern="1200" dirty="0" err="1" smtClean="0"/>
            <a:t>cómo</a:t>
          </a:r>
          <a:r>
            <a:rPr lang="en-US" sz="1700" kern="1200" dirty="0" smtClean="0"/>
            <a:t> responder</a:t>
          </a:r>
          <a:endParaRPr lang="en-US" sz="1700" kern="1200" dirty="0"/>
        </a:p>
      </dsp:txBody>
      <dsp:txXfrm>
        <a:off x="5380002" y="2564110"/>
        <a:ext cx="2443028" cy="906363"/>
      </dsp:txXfrm>
    </dsp:sp>
    <dsp:sp modelId="{7031CECA-2B7A-4A79-A327-7F6C556091B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5536A-869E-406D-9B53-23F20F179486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Ruta</a:t>
          </a:r>
          <a:r>
            <a:rPr lang="en-US" sz="1700" kern="1200" dirty="0" smtClean="0"/>
            <a:t> de </a:t>
          </a:r>
          <a:r>
            <a:rPr lang="en-US" sz="1700" kern="1200" dirty="0" err="1" smtClean="0"/>
            <a:t>trabajo</a:t>
          </a:r>
          <a:r>
            <a:rPr lang="en-US" sz="1700" kern="1200" dirty="0" smtClean="0"/>
            <a:t> para 2019</a:t>
          </a:r>
          <a:endParaRPr lang="en-US" sz="1700" kern="1200" dirty="0"/>
        </a:p>
      </dsp:txBody>
      <dsp:txXfrm>
        <a:off x="8067437" y="2564110"/>
        <a:ext cx="2443028" cy="906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AE5CE-F624-441E-875A-4B435F2468CA}">
      <dsp:nvSpPr>
        <dsp:cNvPr id="0" name=""/>
        <dsp:cNvSpPr/>
      </dsp:nvSpPr>
      <dsp:spPr>
        <a:xfrm>
          <a:off x="466997" y="0"/>
          <a:ext cx="5292632" cy="427646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28150-A898-4848-AD61-D21731812F3F}">
      <dsp:nvSpPr>
        <dsp:cNvPr id="0" name=""/>
        <dsp:cNvSpPr/>
      </dsp:nvSpPr>
      <dsp:spPr>
        <a:xfrm>
          <a:off x="6688" y="1282940"/>
          <a:ext cx="2004195" cy="17105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Punto de </a:t>
          </a:r>
          <a:r>
            <a:rPr lang="en-US" sz="1300" kern="1200" dirty="0" err="1" smtClean="0"/>
            <a:t>partida</a:t>
          </a:r>
          <a:r>
            <a:rPr lang="en-US" sz="1300" kern="1200" dirty="0" smtClean="0"/>
            <a:t>: RECONOCIMIENTO y COMPROMISO </a:t>
          </a:r>
          <a:endParaRPr lang="en-US" sz="1300" kern="1200" dirty="0"/>
        </a:p>
      </dsp:txBody>
      <dsp:txXfrm>
        <a:off x="90192" y="1366444"/>
        <a:ext cx="1837187" cy="1543579"/>
      </dsp:txXfrm>
    </dsp:sp>
    <dsp:sp modelId="{F42DC0A9-7DE6-46B7-9058-DE1DE5137B71}">
      <dsp:nvSpPr>
        <dsp:cNvPr id="0" name=""/>
        <dsp:cNvSpPr/>
      </dsp:nvSpPr>
      <dsp:spPr>
        <a:xfrm>
          <a:off x="2111215" y="1282940"/>
          <a:ext cx="2004195" cy="17105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</a:t>
          </a:r>
          <a:r>
            <a:rPr lang="en-US" sz="1300" kern="1200" dirty="0" err="1" smtClean="0"/>
            <a:t>Espacios</a:t>
          </a:r>
          <a:r>
            <a:rPr lang="en-US" sz="1300" kern="1200" dirty="0" smtClean="0"/>
            <a:t> de </a:t>
          </a:r>
          <a:r>
            <a:rPr lang="en-US" sz="1300" kern="1200" dirty="0" err="1" smtClean="0"/>
            <a:t>reflexión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conjunta</a:t>
          </a:r>
          <a:r>
            <a:rPr lang="en-US" sz="1300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</a:t>
          </a:r>
          <a:r>
            <a:rPr lang="en-US" sz="1300" kern="1200" dirty="0" err="1" smtClean="0"/>
            <a:t>intercambio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franco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</a:t>
          </a:r>
          <a:r>
            <a:rPr lang="en-US" sz="1300" kern="1200" dirty="0" err="1" smtClean="0"/>
            <a:t>confianza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</a:t>
          </a:r>
          <a:r>
            <a:rPr lang="en-US" sz="1300" kern="1200" dirty="0" err="1" smtClean="0"/>
            <a:t>flexibilidad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</a:t>
          </a:r>
          <a:r>
            <a:rPr lang="en-US" sz="1300" kern="1200" dirty="0" err="1" smtClean="0"/>
            <a:t>responsabliidad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colectiva</a:t>
          </a:r>
          <a:endParaRPr lang="en-US" sz="1300" kern="1200" dirty="0"/>
        </a:p>
      </dsp:txBody>
      <dsp:txXfrm>
        <a:off x="2194719" y="1366444"/>
        <a:ext cx="1837187" cy="1543579"/>
      </dsp:txXfrm>
    </dsp:sp>
    <dsp:sp modelId="{2DC64EE9-BB9C-4083-9A52-3FA946D11F03}">
      <dsp:nvSpPr>
        <dsp:cNvPr id="0" name=""/>
        <dsp:cNvSpPr/>
      </dsp:nvSpPr>
      <dsp:spPr>
        <a:xfrm>
          <a:off x="4215742" y="1282940"/>
          <a:ext cx="2004195" cy="17105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Punto de </a:t>
          </a:r>
          <a:r>
            <a:rPr lang="en-US" sz="1300" kern="1200" dirty="0" err="1" smtClean="0"/>
            <a:t>llegada</a:t>
          </a:r>
          <a:r>
            <a:rPr lang="en-US" sz="1300" kern="1200" dirty="0" smtClean="0"/>
            <a:t>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COMUNIDAD</a:t>
          </a:r>
          <a:endParaRPr lang="en-US" sz="1300" kern="1200" dirty="0"/>
        </a:p>
      </dsp:txBody>
      <dsp:txXfrm>
        <a:off x="4299246" y="1366444"/>
        <a:ext cx="1837187" cy="1543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578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2353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43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3472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998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0024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8972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7467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0503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7527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6434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92D3-40BC-45F7-8856-54D7BB5BC928}" type="datetimeFigureOut">
              <a:rPr lang="es-PA" smtClean="0"/>
              <a:t>26/11/2018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697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838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PA" sz="5300" dirty="0" smtClean="0">
                <a:solidFill>
                  <a:srgbClr val="FFC000"/>
                </a:solidFill>
              </a:rPr>
              <a:t>Taller regional de intercambio </a:t>
            </a:r>
            <a:r>
              <a:rPr lang="es-PA" dirty="0" smtClean="0"/>
              <a:t/>
            </a:r>
            <a:br>
              <a:rPr lang="es-PA" dirty="0" smtClean="0"/>
            </a:br>
            <a:r>
              <a:rPr lang="es-PA" sz="5300" b="1" dirty="0" smtClean="0"/>
              <a:t>Programa Servicios Esenciales para mujeres y niñas que sufren violencia </a:t>
            </a:r>
            <a:r>
              <a:rPr lang="es-PA" dirty="0" smtClean="0"/>
              <a:t/>
            </a:r>
            <a:br>
              <a:rPr lang="es-PA" dirty="0" smtClean="0"/>
            </a:br>
            <a:r>
              <a:rPr lang="es-PA" sz="5300" dirty="0" smtClean="0">
                <a:solidFill>
                  <a:srgbClr val="FFC000"/>
                </a:solidFill>
              </a:rPr>
              <a:t>en América Latina y el Caribe</a:t>
            </a:r>
            <a:endParaRPr lang="es-PA" sz="53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71" y="4681901"/>
            <a:ext cx="9144000" cy="1655762"/>
          </a:xfrm>
        </p:spPr>
        <p:txBody>
          <a:bodyPr/>
          <a:lstStyle/>
          <a:p>
            <a:r>
              <a:rPr lang="es-PA" dirty="0" smtClean="0"/>
              <a:t>Panamá, 27 al 29 de noviembre de 2018</a:t>
            </a:r>
            <a:endParaRPr lang="es-PA" dirty="0"/>
          </a:p>
        </p:txBody>
      </p:sp>
      <p:pic>
        <p:nvPicPr>
          <p:cNvPr id="1029" name="Imagen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8" y="6136050"/>
            <a:ext cx="8985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n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834" y="6232888"/>
            <a:ext cx="854075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908" y="6172836"/>
            <a:ext cx="121126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17" descr="Imagen que contiene gráficos vectoriales&#10;&#10;Descripción generada con confianza al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64" y="6105525"/>
            <a:ext cx="922338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163" y="5759744"/>
            <a:ext cx="411163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860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271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698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2125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925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8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Objetivos del taller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CL" dirty="0">
                <a:solidFill>
                  <a:srgbClr val="FFC000"/>
                </a:solidFill>
              </a:rPr>
              <a:t>Sistematizar los aprendizajes </a:t>
            </a:r>
            <a:r>
              <a:rPr lang="es-CL" dirty="0"/>
              <a:t>de todos los países en relación con la implementación del programa y la aplicación de los estándares.</a:t>
            </a:r>
            <a:endParaRPr lang="es-PA" dirty="0"/>
          </a:p>
          <a:p>
            <a:pPr lvl="0"/>
            <a:r>
              <a:rPr lang="es-CL" dirty="0">
                <a:solidFill>
                  <a:srgbClr val="FFC000"/>
                </a:solidFill>
              </a:rPr>
              <a:t>Sentar las bases </a:t>
            </a:r>
            <a:r>
              <a:rPr lang="es-CL" dirty="0"/>
              <a:t>para la implementación de los Servicios Esenciales en </a:t>
            </a:r>
            <a:r>
              <a:rPr lang="es-CL" dirty="0">
                <a:solidFill>
                  <a:srgbClr val="FFC000"/>
                </a:solidFill>
              </a:rPr>
              <a:t>los países que recién se incorporan</a:t>
            </a:r>
            <a:r>
              <a:rPr lang="es-CL" dirty="0"/>
              <a:t>.</a:t>
            </a:r>
            <a:endParaRPr lang="es-PA" dirty="0"/>
          </a:p>
          <a:p>
            <a:pPr lvl="0"/>
            <a:r>
              <a:rPr lang="es-CL" dirty="0">
                <a:solidFill>
                  <a:srgbClr val="FFC000"/>
                </a:solidFill>
              </a:rPr>
              <a:t>Intercambiar experiencias </a:t>
            </a:r>
            <a:r>
              <a:rPr lang="es-CL" dirty="0"/>
              <a:t>entre los países que permitan fortalecer la respuesta a la VCMN y mejorar la calidad de los servicios en la región. </a:t>
            </a:r>
            <a:endParaRPr lang="es-PA" dirty="0"/>
          </a:p>
          <a:p>
            <a:pPr lvl="0"/>
            <a:r>
              <a:rPr lang="es-CL" dirty="0">
                <a:solidFill>
                  <a:srgbClr val="FFC000"/>
                </a:solidFill>
              </a:rPr>
              <a:t>Definir la estrategia de trabajo </a:t>
            </a:r>
            <a:r>
              <a:rPr lang="es-CL" dirty="0"/>
              <a:t>en este tema</a:t>
            </a:r>
            <a:r>
              <a:rPr lang="es-CL" dirty="0">
                <a:solidFill>
                  <a:srgbClr val="FFC000"/>
                </a:solidFill>
              </a:rPr>
              <a:t> a nivel regional </a:t>
            </a:r>
            <a:r>
              <a:rPr lang="es-CL" dirty="0"/>
              <a:t>para implementar en los próximos años. </a:t>
            </a:r>
            <a:endParaRPr lang="es-PA" dirty="0"/>
          </a:p>
          <a:p>
            <a:pPr lvl="0"/>
            <a:r>
              <a:rPr lang="es-CL" dirty="0">
                <a:solidFill>
                  <a:srgbClr val="FFC000"/>
                </a:solidFill>
              </a:rPr>
              <a:t>Fortalecer la coordinación </a:t>
            </a:r>
            <a:r>
              <a:rPr lang="es-CL" dirty="0" err="1">
                <a:solidFill>
                  <a:srgbClr val="FFC000"/>
                </a:solidFill>
              </a:rPr>
              <a:t>interagencial</a:t>
            </a:r>
            <a:r>
              <a:rPr lang="es-CL" dirty="0">
                <a:solidFill>
                  <a:srgbClr val="FFC000"/>
                </a:solidFill>
              </a:rPr>
              <a:t> </a:t>
            </a:r>
            <a:r>
              <a:rPr lang="es-CL" dirty="0"/>
              <a:t>en respuesta a la VCMN en el marco de este programa de Servicios Esenciales en la región. </a:t>
            </a:r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297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5400" dirty="0" smtClean="0">
                <a:solidFill>
                  <a:srgbClr val="FFC000"/>
                </a:solidFill>
              </a:rPr>
              <a:t>4</a:t>
            </a:r>
            <a:r>
              <a:rPr lang="es-PA" dirty="0" smtClean="0"/>
              <a:t> bloques de trabajo</a:t>
            </a:r>
            <a:endParaRPr lang="es-P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1506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9132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C000"/>
                </a:solidFill>
              </a:rPr>
              <a:t>1</a:t>
            </a:r>
            <a:endParaRPr lang="es-PA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4435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C000"/>
                </a:solidFill>
              </a:rPr>
              <a:t>2</a:t>
            </a:r>
            <a:endParaRPr lang="es-PA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4755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C000"/>
                </a:solidFill>
              </a:rPr>
              <a:t>3</a:t>
            </a:r>
            <a:endParaRPr lang="es-PA" sz="32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58103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>
                <a:solidFill>
                  <a:srgbClr val="FFC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64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Resultados</a:t>
            </a:r>
            <a:r>
              <a:rPr lang="es-PA" dirty="0" smtClean="0"/>
              <a:t> esperados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solidFill>
                  <a:srgbClr val="FFC000"/>
                </a:solidFill>
                <a:cs typeface="Arial" panose="020B0604020202020204" pitchFamily="34" charset="0"/>
              </a:rPr>
              <a:t>Aprendizaje colectivo </a:t>
            </a:r>
            <a:r>
              <a:rPr lang="es-ES_tradnl" dirty="0">
                <a:cs typeface="Arial" panose="020B0604020202020204" pitchFamily="34" charset="0"/>
              </a:rPr>
              <a:t>generado entre las y los participantes sobre la implementación del programa, los resultados alcanzados y los nuevos retos. </a:t>
            </a:r>
            <a:endParaRPr lang="es-ES" dirty="0">
              <a:cs typeface="Arial" panose="020B0604020202020204" pitchFamily="34" charset="0"/>
            </a:endParaRPr>
          </a:p>
          <a:p>
            <a:r>
              <a:rPr lang="es-ES_tradnl" dirty="0" smtClean="0">
                <a:cs typeface="Arial" panose="020B0604020202020204" pitchFamily="34" charset="0"/>
              </a:rPr>
              <a:t>Áreas </a:t>
            </a:r>
            <a:r>
              <a:rPr lang="es-ES_tradnl" dirty="0">
                <a:cs typeface="Arial" panose="020B0604020202020204" pitchFamily="34" charset="0"/>
              </a:rPr>
              <a:t>identificadas de </a:t>
            </a:r>
            <a:r>
              <a:rPr lang="es-ES_tradnl" dirty="0" smtClean="0">
                <a:solidFill>
                  <a:srgbClr val="FFC000"/>
                </a:solidFill>
                <a:cs typeface="Arial" panose="020B0604020202020204" pitchFamily="34" charset="0"/>
              </a:rPr>
              <a:t>desafíos comunes </a:t>
            </a:r>
            <a:r>
              <a:rPr lang="es-ES_tradnl" dirty="0">
                <a:cs typeface="Arial" panose="020B0604020202020204" pitchFamily="34" charset="0"/>
              </a:rPr>
              <a:t>y de experiencias para </a:t>
            </a:r>
            <a:r>
              <a:rPr lang="es-ES_tradnl" dirty="0" smtClean="0">
                <a:cs typeface="Arial" panose="020B0604020202020204" pitchFamily="34" charset="0"/>
              </a:rPr>
              <a:t>afrontarlos a </a:t>
            </a:r>
            <a:r>
              <a:rPr lang="es-ES_tradnl" dirty="0">
                <a:cs typeface="Arial" panose="020B0604020202020204" pitchFamily="34" charset="0"/>
              </a:rPr>
              <a:t>través de un </a:t>
            </a:r>
            <a:r>
              <a:rPr lang="es-ES_tradnl" dirty="0">
                <a:solidFill>
                  <a:srgbClr val="FFC000"/>
                </a:solidFill>
                <a:cs typeface="Arial" panose="020B0604020202020204" pitchFamily="34" charset="0"/>
              </a:rPr>
              <a:t>intercambio honesto y constructivo. </a:t>
            </a:r>
            <a:endParaRPr lang="es-ES_tradnl" dirty="0" smtClean="0">
              <a:solidFill>
                <a:srgbClr val="FFC000"/>
              </a:solidFill>
              <a:cs typeface="Arial" panose="020B0604020202020204" pitchFamily="34" charset="0"/>
            </a:endParaRPr>
          </a:p>
          <a:p>
            <a:r>
              <a:rPr lang="es-ES_tradnl" dirty="0">
                <a:cs typeface="Arial" panose="020B0604020202020204" pitchFamily="34" charset="0"/>
              </a:rPr>
              <a:t>Una propuesta desarrollada de </a:t>
            </a:r>
            <a:r>
              <a:rPr lang="es-ES_tradnl" dirty="0">
                <a:solidFill>
                  <a:srgbClr val="FFC000"/>
                </a:solidFill>
                <a:cs typeface="Arial" panose="020B0604020202020204" pitchFamily="34" charset="0"/>
              </a:rPr>
              <a:t>comunidad de practica e intercambio permanente.</a:t>
            </a:r>
            <a:endParaRPr lang="es-ES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r>
              <a:rPr lang="es-ES_tradnl" dirty="0">
                <a:cs typeface="Arial" panose="020B0604020202020204" pitchFamily="34" charset="0"/>
              </a:rPr>
              <a:t>Una </a:t>
            </a:r>
            <a:r>
              <a:rPr lang="es-ES_tradnl" dirty="0">
                <a:solidFill>
                  <a:srgbClr val="FFC000"/>
                </a:solidFill>
                <a:cs typeface="Arial" panose="020B0604020202020204" pitchFamily="34" charset="0"/>
              </a:rPr>
              <a:t>ruta de trabajo </a:t>
            </a:r>
            <a:r>
              <a:rPr lang="es-ES_tradnl" dirty="0">
                <a:cs typeface="Arial" panose="020B0604020202020204" pitchFamily="34" charset="0"/>
              </a:rPr>
              <a:t>definida para la región de esta iniciativa. </a:t>
            </a:r>
            <a:endParaRPr lang="es-ES" dirty="0">
              <a:cs typeface="Arial" panose="020B0604020202020204" pitchFamily="34" charset="0"/>
            </a:endParaRPr>
          </a:p>
          <a:p>
            <a:endParaRPr lang="es-ES" dirty="0">
              <a:cs typeface="Arial" panose="020B0604020202020204" pitchFamily="34" charset="0"/>
            </a:endParaRP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2315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Día 1: </a:t>
            </a:r>
            <a:r>
              <a:rPr lang="es-PA" dirty="0" smtClean="0"/>
              <a:t>martes, 27 de noviembre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Bienvenida y apertura</a:t>
            </a:r>
          </a:p>
          <a:p>
            <a:r>
              <a:rPr lang="es-PA" dirty="0" smtClean="0"/>
              <a:t>Servicios esenciales: </a:t>
            </a:r>
            <a:r>
              <a:rPr lang="es-PA" dirty="0" smtClean="0">
                <a:solidFill>
                  <a:srgbClr val="FFC000"/>
                </a:solidFill>
              </a:rPr>
              <a:t>situación</a:t>
            </a:r>
            <a:r>
              <a:rPr lang="es-PA" dirty="0" smtClean="0"/>
              <a:t> a nivel global, regional y nacional (países piloto).</a:t>
            </a:r>
          </a:p>
          <a:p>
            <a:r>
              <a:rPr lang="es-PA" dirty="0" smtClean="0"/>
              <a:t>¿Qué significa sumarse como </a:t>
            </a:r>
            <a:r>
              <a:rPr lang="es-PA" dirty="0" smtClean="0">
                <a:solidFill>
                  <a:srgbClr val="FFC000"/>
                </a:solidFill>
              </a:rPr>
              <a:t>país voluntario</a:t>
            </a:r>
            <a:r>
              <a:rPr lang="es-PA" dirty="0" smtClean="0"/>
              <a:t>?</a:t>
            </a:r>
          </a:p>
          <a:p>
            <a:r>
              <a:rPr lang="es-PA" dirty="0" smtClean="0"/>
              <a:t>Análisis compartido sobre los </a:t>
            </a:r>
            <a:r>
              <a:rPr lang="es-PA" dirty="0" smtClean="0">
                <a:solidFill>
                  <a:srgbClr val="FFC000"/>
                </a:solidFill>
              </a:rPr>
              <a:t>desafíos </a:t>
            </a:r>
            <a:r>
              <a:rPr lang="es-PA" dirty="0" smtClean="0"/>
              <a:t>en la atención en la región y cómo este programa puede apoyar en su </a:t>
            </a:r>
            <a:r>
              <a:rPr lang="es-PA" dirty="0" smtClean="0">
                <a:solidFill>
                  <a:srgbClr val="FFC000"/>
                </a:solidFill>
              </a:rPr>
              <a:t>respuesta.</a:t>
            </a:r>
            <a:endParaRPr lang="es-P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Día 2: </a:t>
            </a:r>
            <a:r>
              <a:rPr lang="es-PA" dirty="0" smtClean="0"/>
              <a:t>miércoles, 28 de noviembre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Respuestas sectoriales y multisectoriales</a:t>
            </a:r>
            <a:r>
              <a:rPr lang="es-PA" dirty="0" smtClean="0"/>
              <a:t>: salud, policía y justicia, servicios sociales, coordinación.</a:t>
            </a:r>
          </a:p>
          <a:p>
            <a:r>
              <a:rPr lang="es-PA" dirty="0" smtClean="0"/>
              <a:t>La </a:t>
            </a:r>
            <a:r>
              <a:rPr lang="es-PA" dirty="0" smtClean="0">
                <a:solidFill>
                  <a:srgbClr val="FFC000"/>
                </a:solidFill>
              </a:rPr>
              <a:t>tecnología: </a:t>
            </a:r>
            <a:r>
              <a:rPr lang="es-PA" dirty="0" smtClean="0"/>
              <a:t>aliada para ofrecer mejores servicios.</a:t>
            </a:r>
          </a:p>
          <a:p>
            <a:r>
              <a:rPr lang="es-PA" dirty="0" smtClean="0"/>
              <a:t>Temas </a:t>
            </a:r>
            <a:r>
              <a:rPr lang="es-PA" dirty="0" smtClean="0">
                <a:solidFill>
                  <a:srgbClr val="FFC000"/>
                </a:solidFill>
              </a:rPr>
              <a:t>transversales: </a:t>
            </a:r>
            <a:r>
              <a:rPr lang="es-PA" dirty="0" smtClean="0"/>
              <a:t>sensibilización y formación; sistemas de información, campañas de prevención, participación ciudadana y sociedad civil, estrategias territoriales y MAI. </a:t>
            </a:r>
            <a:endParaRPr lang="es-P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6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Día 3: </a:t>
            </a:r>
            <a:r>
              <a:rPr lang="es-PA" dirty="0" smtClean="0"/>
              <a:t>jueves, 28 de noviembre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El desafío de la </a:t>
            </a:r>
            <a:r>
              <a:rPr lang="es-PA" dirty="0" err="1" smtClean="0">
                <a:solidFill>
                  <a:srgbClr val="FFC000"/>
                </a:solidFill>
              </a:rPr>
              <a:t>interseccionalidad</a:t>
            </a:r>
            <a:r>
              <a:rPr lang="es-PA" dirty="0" smtClean="0">
                <a:solidFill>
                  <a:srgbClr val="FFC000"/>
                </a:solidFill>
              </a:rPr>
              <a:t>: </a:t>
            </a:r>
          </a:p>
          <a:p>
            <a:pPr lvl="1"/>
            <a:r>
              <a:rPr lang="es-PA" dirty="0" smtClean="0"/>
              <a:t>Interrelación entre la violencia contra la niñez y la violencia de género. </a:t>
            </a:r>
          </a:p>
          <a:p>
            <a:pPr lvl="1"/>
            <a:r>
              <a:rPr lang="es-PA" dirty="0" smtClean="0"/>
              <a:t>Mujeres y niñas con discapacidad</a:t>
            </a:r>
          </a:p>
          <a:p>
            <a:pPr lvl="1"/>
            <a:r>
              <a:rPr lang="es-PA" dirty="0" smtClean="0"/>
              <a:t>Mujeres y niñas indígenas y/o rurales.</a:t>
            </a:r>
          </a:p>
          <a:p>
            <a:pPr lvl="1"/>
            <a:r>
              <a:rPr lang="es-PA" dirty="0" smtClean="0"/>
              <a:t>Personas en movilidad.</a:t>
            </a:r>
          </a:p>
          <a:p>
            <a:pPr lvl="1"/>
            <a:r>
              <a:rPr lang="es-PA" dirty="0" smtClean="0"/>
              <a:t>Mujeres </a:t>
            </a:r>
            <a:r>
              <a:rPr lang="es-PA" dirty="0" err="1" smtClean="0"/>
              <a:t>trans</a:t>
            </a:r>
            <a:r>
              <a:rPr lang="es-PA" dirty="0" smtClean="0"/>
              <a:t>, mujeres viviendo con VIH</a:t>
            </a:r>
          </a:p>
          <a:p>
            <a:r>
              <a:rPr lang="es-PA" dirty="0" smtClean="0">
                <a:solidFill>
                  <a:srgbClr val="FFC000"/>
                </a:solidFill>
              </a:rPr>
              <a:t>Rutas de trabajo innovadoras para 2019</a:t>
            </a:r>
            <a:endParaRPr lang="es-P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Quiénes somos</a:t>
            </a:r>
            <a:endParaRPr lang="es-P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30486" cy="4351338"/>
          </a:xfrm>
        </p:spPr>
        <p:txBody>
          <a:bodyPr/>
          <a:lstStyle/>
          <a:p>
            <a:r>
              <a:rPr lang="es-PA" dirty="0" smtClean="0"/>
              <a:t>Perú</a:t>
            </a:r>
          </a:p>
          <a:p>
            <a:r>
              <a:rPr lang="es-PA" dirty="0" smtClean="0"/>
              <a:t>Guatemala</a:t>
            </a:r>
          </a:p>
          <a:p>
            <a:r>
              <a:rPr lang="es-PA" dirty="0" smtClean="0"/>
              <a:t>Panamá</a:t>
            </a:r>
          </a:p>
          <a:p>
            <a:r>
              <a:rPr lang="es-PA" dirty="0" smtClean="0"/>
              <a:t>Uruguay</a:t>
            </a:r>
          </a:p>
          <a:p>
            <a:r>
              <a:rPr lang="es-PA" dirty="0" smtClean="0"/>
              <a:t>Ecuador</a:t>
            </a:r>
          </a:p>
          <a:p>
            <a:r>
              <a:rPr lang="es-PA" dirty="0" smtClean="0"/>
              <a:t>República Dominicana</a:t>
            </a:r>
          </a:p>
          <a:p>
            <a:r>
              <a:rPr lang="es-PA" dirty="0" smtClean="0"/>
              <a:t>Guyana</a:t>
            </a:r>
          </a:p>
          <a:p>
            <a:r>
              <a:rPr lang="es-PA" dirty="0" smtClean="0"/>
              <a:t>Paraguay</a:t>
            </a:r>
            <a:endParaRPr lang="es-P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44304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A" dirty="0" smtClean="0"/>
              <a:t>El Salvador</a:t>
            </a:r>
          </a:p>
          <a:p>
            <a:r>
              <a:rPr lang="es-PA" dirty="0" smtClean="0"/>
              <a:t>Honduras</a:t>
            </a:r>
          </a:p>
          <a:p>
            <a:r>
              <a:rPr lang="es-PA" dirty="0" smtClean="0"/>
              <a:t>Argentina</a:t>
            </a:r>
          </a:p>
          <a:p>
            <a:r>
              <a:rPr lang="es-PA" dirty="0" smtClean="0"/>
              <a:t>México</a:t>
            </a:r>
          </a:p>
          <a:p>
            <a:r>
              <a:rPr lang="es-PA" dirty="0" smtClean="0"/>
              <a:t>Costa Rica</a:t>
            </a:r>
          </a:p>
          <a:p>
            <a:r>
              <a:rPr lang="es-PA" dirty="0" smtClean="0"/>
              <a:t>Saint Lucia</a:t>
            </a:r>
          </a:p>
          <a:p>
            <a:r>
              <a:rPr lang="es-PA" dirty="0" smtClean="0"/>
              <a:t>Trinidad and Tobago</a:t>
            </a:r>
          </a:p>
          <a:p>
            <a:r>
              <a:rPr lang="es-PA" dirty="0" smtClean="0"/>
              <a:t>Nicaragua</a:t>
            </a:r>
            <a:endParaRPr lang="es-PA" dirty="0"/>
          </a:p>
        </p:txBody>
      </p:sp>
      <p:sp>
        <p:nvSpPr>
          <p:cNvPr id="5" name="TextBox 4"/>
          <p:cNvSpPr txBox="1"/>
          <p:nvPr/>
        </p:nvSpPr>
        <p:spPr>
          <a:xfrm>
            <a:off x="1332411" y="6176963"/>
            <a:ext cx="870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solidFill>
                  <a:srgbClr val="FFC000"/>
                </a:solidFill>
              </a:rPr>
              <a:t>6 AGENCIAS: ONU Mujeres, PNUD, OPS/OMS, UNODC, UNICEF, UNFPA</a:t>
            </a:r>
            <a:endParaRPr lang="es-PA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7560" y="4450079"/>
            <a:ext cx="94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solidFill>
                  <a:srgbClr val="FFC000"/>
                </a:solidFill>
              </a:rPr>
              <a:t>3 OSC</a:t>
            </a:r>
            <a:endParaRPr lang="es-PA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3600" y="1942017"/>
            <a:ext cx="2264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solidFill>
                  <a:srgbClr val="FFC000"/>
                </a:solidFill>
              </a:rPr>
              <a:t>15 GOBIERNOS:</a:t>
            </a:r>
          </a:p>
          <a:p>
            <a:r>
              <a:rPr lang="es-PA" dirty="0" smtClean="0">
                <a:solidFill>
                  <a:srgbClr val="FFC000"/>
                </a:solidFill>
              </a:rPr>
              <a:t>MAM,</a:t>
            </a:r>
          </a:p>
          <a:p>
            <a:r>
              <a:rPr lang="es-PA" dirty="0" smtClean="0">
                <a:solidFill>
                  <a:srgbClr val="FFC000"/>
                </a:solidFill>
              </a:rPr>
              <a:t>MIN. SALUD,</a:t>
            </a:r>
          </a:p>
          <a:p>
            <a:r>
              <a:rPr lang="es-PA" dirty="0" smtClean="0">
                <a:solidFill>
                  <a:srgbClr val="FFC000"/>
                </a:solidFill>
              </a:rPr>
              <a:t>PROCURADURIAS,</a:t>
            </a:r>
          </a:p>
          <a:p>
            <a:r>
              <a:rPr lang="es-PA" dirty="0" smtClean="0">
                <a:solidFill>
                  <a:srgbClr val="FFC000"/>
                </a:solidFill>
              </a:rPr>
              <a:t>OTROS MINISTERIOS,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80023" y="5895703"/>
            <a:ext cx="154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solidFill>
                  <a:srgbClr val="FFC000"/>
                </a:solidFill>
              </a:rPr>
              <a:t>MESECVI/OEA</a:t>
            </a:r>
            <a:endParaRPr lang="es-PA" dirty="0">
              <a:solidFill>
                <a:srgbClr val="FFC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13" y="365125"/>
            <a:ext cx="2026669" cy="7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03674" cy="1325563"/>
          </a:xfrm>
        </p:spPr>
        <p:txBody>
          <a:bodyPr/>
          <a:lstStyle/>
          <a:p>
            <a:r>
              <a:rPr lang="es-PA" dirty="0" smtClean="0"/>
              <a:t>Algunas </a:t>
            </a:r>
            <a:r>
              <a:rPr lang="es-PA" dirty="0" smtClean="0">
                <a:solidFill>
                  <a:srgbClr val="FFC000"/>
                </a:solidFill>
              </a:rPr>
              <a:t>características</a:t>
            </a:r>
            <a:r>
              <a:rPr lang="es-PA" dirty="0" smtClean="0"/>
              <a:t> de esta reunión</a:t>
            </a:r>
            <a:endParaRPr lang="es-P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5555583"/>
              </p:ext>
            </p:extLst>
          </p:nvPr>
        </p:nvGraphicFramePr>
        <p:xfrm>
          <a:off x="1088572" y="1627941"/>
          <a:ext cx="6226627" cy="427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153" y="4454154"/>
            <a:ext cx="2026669" cy="7489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65623" y="2781886"/>
            <a:ext cx="2525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Trabajo previo: informes y encuesta.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Plataforma virtual de Servicios Esenciales.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Sistematización de la discusión en conjunto: notas y entrevistas.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Equipo de trabajo.</a:t>
            </a:r>
          </a:p>
          <a:p>
            <a:endParaRPr lang="es-PA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54" y="2203269"/>
            <a:ext cx="259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>
                <a:solidFill>
                  <a:srgbClr val="FFC000"/>
                </a:solidFill>
              </a:rPr>
              <a:t>Mecanismos</a:t>
            </a:r>
            <a:r>
              <a:rPr lang="es-PA" dirty="0" smtClean="0"/>
              <a:t> de trabajo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5824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512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Taller regional de intercambio  Programa Servicios Esenciales para mujeres y niñas que sufren violencia  en América Latina y el Caribe</vt:lpstr>
      <vt:lpstr>Objetivos del taller</vt:lpstr>
      <vt:lpstr>4 bloques de trabajo</vt:lpstr>
      <vt:lpstr>Resultados esperados</vt:lpstr>
      <vt:lpstr>Día 1: martes, 27 de noviembre</vt:lpstr>
      <vt:lpstr>Día 2: miércoles, 28 de noviembre</vt:lpstr>
      <vt:lpstr>Día 3: jueves, 28 de noviembre</vt:lpstr>
      <vt:lpstr>Quiénes somos</vt:lpstr>
      <vt:lpstr>Algunas características de esta reunión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regional de intercambio  Programa Servicios Esenciales para mujeres y niñas que sufren violencia  en América Latina y el Caribe</dc:title>
  <dc:creator>Nieves bernabeu</dc:creator>
  <cp:lastModifiedBy>Nieves bernabeu</cp:lastModifiedBy>
  <cp:revision>16</cp:revision>
  <cp:lastPrinted>2018-11-26T16:49:17Z</cp:lastPrinted>
  <dcterms:created xsi:type="dcterms:W3CDTF">2018-11-23T12:48:38Z</dcterms:created>
  <dcterms:modified xsi:type="dcterms:W3CDTF">2018-11-26T22:00:27Z</dcterms:modified>
</cp:coreProperties>
</file>