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E6DC5-C77B-4409-AB49-FACB4D92FAA1}" type="doc">
      <dgm:prSet loTypeId="urn:microsoft.com/office/officeart/2005/8/layout/p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D8AD22-2F03-40CD-97E4-3342F3DFFCC8}">
      <dgm:prSet phldrT="[Text]" custT="1"/>
      <dgm:spPr/>
      <dgm:t>
        <a:bodyPr/>
        <a:lstStyle/>
        <a:p>
          <a:r>
            <a:rPr lang="en-US" sz="1700" dirty="0" smtClean="0">
              <a:solidFill>
                <a:srgbClr val="FFC000"/>
              </a:solidFill>
            </a:rPr>
            <a:t>Finales 2016</a:t>
          </a:r>
        </a:p>
        <a:p>
          <a:r>
            <a:rPr lang="en-US" sz="1600" dirty="0" err="1" smtClean="0"/>
            <a:t>Países</a:t>
          </a:r>
          <a:r>
            <a:rPr lang="en-US" sz="1600" dirty="0" smtClean="0"/>
            <a:t> </a:t>
          </a:r>
          <a:r>
            <a:rPr lang="en-US" sz="1600" dirty="0" err="1" smtClean="0"/>
            <a:t>piloto</a:t>
          </a:r>
          <a:endParaRPr lang="en-US" sz="1600" dirty="0" smtClean="0"/>
        </a:p>
        <a:p>
          <a:r>
            <a:rPr lang="en-US" sz="1600" dirty="0" err="1" smtClean="0"/>
            <a:t>Propuesta</a:t>
          </a:r>
          <a:r>
            <a:rPr lang="en-US" sz="1600" dirty="0" smtClean="0"/>
            <a:t>: </a:t>
          </a:r>
          <a:r>
            <a:rPr lang="en-US" sz="1600" dirty="0" err="1" smtClean="0"/>
            <a:t>sumar</a:t>
          </a:r>
          <a:r>
            <a:rPr lang="en-US" sz="1600" dirty="0" smtClean="0"/>
            <a:t> </a:t>
          </a:r>
          <a:r>
            <a:rPr lang="en-US" sz="1600" dirty="0" err="1" smtClean="0"/>
            <a:t>voluntarios</a:t>
          </a:r>
          <a:endParaRPr lang="en-US" sz="1600" dirty="0" smtClean="0"/>
        </a:p>
        <a:p>
          <a:r>
            <a:rPr lang="en-US" sz="1600" dirty="0" err="1" smtClean="0"/>
            <a:t>Poco</a:t>
          </a:r>
          <a:r>
            <a:rPr lang="en-US" sz="1600" dirty="0" smtClean="0"/>
            <a:t> a </a:t>
          </a:r>
          <a:r>
            <a:rPr lang="en-US" sz="1600" dirty="0" err="1" smtClean="0"/>
            <a:t>poco</a:t>
          </a:r>
          <a:r>
            <a:rPr lang="en-US" sz="1600" dirty="0" smtClean="0"/>
            <a:t>: diffusion </a:t>
          </a:r>
          <a:r>
            <a:rPr lang="en-US" sz="1600" dirty="0" err="1" smtClean="0"/>
            <a:t>paulatina</a:t>
          </a:r>
          <a:endParaRPr lang="en-US" sz="1600" dirty="0" smtClean="0"/>
        </a:p>
      </dgm:t>
    </dgm:pt>
    <dgm:pt modelId="{916C8E13-5A10-4035-A355-8214D55BEA12}" type="parTrans" cxnId="{91814521-2DCB-4EBB-901D-DC2E796809AD}">
      <dgm:prSet/>
      <dgm:spPr/>
      <dgm:t>
        <a:bodyPr/>
        <a:lstStyle/>
        <a:p>
          <a:endParaRPr lang="en-US"/>
        </a:p>
      </dgm:t>
    </dgm:pt>
    <dgm:pt modelId="{F655AD51-C6BF-4672-891B-59BD9356CE4E}" type="sibTrans" cxnId="{91814521-2DCB-4EBB-901D-DC2E796809AD}">
      <dgm:prSet/>
      <dgm:spPr/>
      <dgm:t>
        <a:bodyPr/>
        <a:lstStyle/>
        <a:p>
          <a:endParaRPr lang="en-US"/>
        </a:p>
      </dgm:t>
    </dgm:pt>
    <dgm:pt modelId="{DACB1405-B203-4A74-BD52-6149EE7A4A0D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2017</a:t>
          </a:r>
          <a:endParaRPr lang="en-US" dirty="0" smtClean="0"/>
        </a:p>
        <a:p>
          <a:r>
            <a:rPr lang="en-US" dirty="0" smtClean="0"/>
            <a:t>Plan de </a:t>
          </a:r>
          <a:r>
            <a:rPr lang="en-US" dirty="0" err="1" smtClean="0"/>
            <a:t>trabajo</a:t>
          </a:r>
          <a:r>
            <a:rPr lang="en-US" dirty="0" smtClean="0"/>
            <a:t> GUA/PE</a:t>
          </a:r>
        </a:p>
        <a:p>
          <a:r>
            <a:rPr lang="en-US" dirty="0" err="1" smtClean="0"/>
            <a:t>Inician</a:t>
          </a:r>
          <a:r>
            <a:rPr lang="en-US" dirty="0" smtClean="0"/>
            <a:t> UR/PAN</a:t>
          </a:r>
        </a:p>
        <a:p>
          <a:r>
            <a:rPr lang="en-US" dirty="0" smtClean="0"/>
            <a:t>Primer Taller Regional</a:t>
          </a:r>
        </a:p>
        <a:p>
          <a:r>
            <a:rPr lang="en-US" dirty="0" err="1" smtClean="0"/>
            <a:t>Coordinación</a:t>
          </a:r>
          <a:r>
            <a:rPr lang="en-US" dirty="0" smtClean="0"/>
            <a:t> NNUU</a:t>
          </a:r>
          <a:endParaRPr lang="en-US" dirty="0"/>
        </a:p>
      </dgm:t>
    </dgm:pt>
    <dgm:pt modelId="{086BA447-18E8-4C3D-B5D0-B2A645FC6F84}" type="parTrans" cxnId="{11C0FBBF-4D84-4A9D-9FF0-4F7DEA3B1A9F}">
      <dgm:prSet/>
      <dgm:spPr/>
      <dgm:t>
        <a:bodyPr/>
        <a:lstStyle/>
        <a:p>
          <a:endParaRPr lang="en-US"/>
        </a:p>
      </dgm:t>
    </dgm:pt>
    <dgm:pt modelId="{DE047E35-54FD-49D7-9297-884C222BBAE0}" type="sibTrans" cxnId="{11C0FBBF-4D84-4A9D-9FF0-4F7DEA3B1A9F}">
      <dgm:prSet/>
      <dgm:spPr/>
      <dgm:t>
        <a:bodyPr/>
        <a:lstStyle/>
        <a:p>
          <a:endParaRPr lang="en-US"/>
        </a:p>
      </dgm:t>
    </dgm:pt>
    <dgm:pt modelId="{D722759B-B369-46EC-908F-5416974F5AD6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2018</a:t>
          </a:r>
        </a:p>
        <a:p>
          <a:r>
            <a:rPr lang="en-US" dirty="0" err="1" smtClean="0"/>
            <a:t>Nuevos</a:t>
          </a:r>
          <a:r>
            <a:rPr lang="en-US" dirty="0" smtClean="0"/>
            <a:t> </a:t>
          </a:r>
          <a:r>
            <a:rPr lang="en-US" dirty="0" err="1" smtClean="0"/>
            <a:t>países</a:t>
          </a:r>
          <a:r>
            <a:rPr lang="en-US" dirty="0" smtClean="0"/>
            <a:t> </a:t>
          </a:r>
          <a:r>
            <a:rPr lang="en-US" dirty="0" err="1" smtClean="0"/>
            <a:t>voluntarios</a:t>
          </a:r>
          <a:endParaRPr lang="en-US" dirty="0" smtClean="0"/>
        </a:p>
        <a:p>
          <a:r>
            <a:rPr lang="en-US" dirty="0" smtClean="0"/>
            <a:t>SPOTLIGHT INITIATIVE</a:t>
          </a:r>
        </a:p>
        <a:p>
          <a:r>
            <a:rPr lang="en-US" dirty="0" smtClean="0"/>
            <a:t>Taller de </a:t>
          </a:r>
          <a:r>
            <a:rPr lang="en-US" dirty="0" err="1" smtClean="0"/>
            <a:t>Intercambio</a:t>
          </a:r>
          <a:r>
            <a:rPr lang="en-US" dirty="0" smtClean="0"/>
            <a:t> 2018</a:t>
          </a:r>
          <a:endParaRPr lang="en-US" dirty="0"/>
        </a:p>
      </dgm:t>
    </dgm:pt>
    <dgm:pt modelId="{DB16016D-1F03-4054-A2F3-4B701886B1DD}" type="parTrans" cxnId="{800B36BE-9A8B-46CB-BF20-098E0F5FEADD}">
      <dgm:prSet/>
      <dgm:spPr/>
      <dgm:t>
        <a:bodyPr/>
        <a:lstStyle/>
        <a:p>
          <a:endParaRPr lang="en-US"/>
        </a:p>
      </dgm:t>
    </dgm:pt>
    <dgm:pt modelId="{9D4C31DC-33DE-4EC5-A552-B49948030F43}" type="sibTrans" cxnId="{800B36BE-9A8B-46CB-BF20-098E0F5FEADD}">
      <dgm:prSet/>
      <dgm:spPr/>
      <dgm:t>
        <a:bodyPr/>
        <a:lstStyle/>
        <a:p>
          <a:endParaRPr lang="en-US"/>
        </a:p>
      </dgm:t>
    </dgm:pt>
    <dgm:pt modelId="{5572D933-5D63-4889-BD8E-87846A5DD725}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2018</a:t>
          </a:r>
        </a:p>
        <a:p>
          <a:r>
            <a:rPr lang="en-US" dirty="0" smtClean="0"/>
            <a:t>Taller de </a:t>
          </a:r>
          <a:r>
            <a:rPr lang="en-US" dirty="0" err="1" smtClean="0"/>
            <a:t>Estambul</a:t>
          </a:r>
          <a:r>
            <a:rPr lang="en-US" dirty="0" smtClean="0"/>
            <a:t>: </a:t>
          </a:r>
          <a:r>
            <a:rPr lang="en-US" dirty="0" err="1" smtClean="0"/>
            <a:t>estrategia</a:t>
          </a:r>
          <a:r>
            <a:rPr lang="en-US" dirty="0" smtClean="0"/>
            <a:t> </a:t>
          </a:r>
          <a:r>
            <a:rPr lang="en-US" dirty="0" err="1" smtClean="0"/>
            <a:t>política</a:t>
          </a:r>
          <a:r>
            <a:rPr lang="en-US" dirty="0" smtClean="0"/>
            <a:t> y </a:t>
          </a:r>
          <a:r>
            <a:rPr lang="en-US" dirty="0" err="1" smtClean="0"/>
            <a:t>técnica</a:t>
          </a:r>
          <a:endParaRPr lang="en-US" dirty="0" smtClean="0"/>
        </a:p>
        <a:p>
          <a:r>
            <a:rPr lang="en-US" dirty="0" err="1" smtClean="0"/>
            <a:t>Reunión</a:t>
          </a:r>
          <a:r>
            <a:rPr lang="en-US" dirty="0" smtClean="0"/>
            <a:t> </a:t>
          </a:r>
          <a:r>
            <a:rPr lang="en-US" dirty="0" err="1" smtClean="0"/>
            <a:t>durante</a:t>
          </a:r>
          <a:r>
            <a:rPr lang="en-US" dirty="0" smtClean="0"/>
            <a:t> la CSW </a:t>
          </a:r>
        </a:p>
        <a:p>
          <a:r>
            <a:rPr lang="en-US" dirty="0" smtClean="0"/>
            <a:t>Mesa </a:t>
          </a:r>
          <a:r>
            <a:rPr lang="en-US" dirty="0" err="1" smtClean="0"/>
            <a:t>Directiva</a:t>
          </a:r>
          <a:r>
            <a:rPr lang="en-US" dirty="0" smtClean="0"/>
            <a:t> CEPAL</a:t>
          </a:r>
        </a:p>
        <a:p>
          <a:r>
            <a:rPr lang="en-US" dirty="0" smtClean="0"/>
            <a:t>Conf. Regional de </a:t>
          </a:r>
          <a:r>
            <a:rPr lang="en-US" dirty="0" err="1" smtClean="0"/>
            <a:t>Población</a:t>
          </a:r>
          <a:r>
            <a:rPr lang="en-US" dirty="0" smtClean="0"/>
            <a:t> y Desarrollo</a:t>
          </a:r>
        </a:p>
        <a:p>
          <a:endParaRPr lang="en-US" dirty="0"/>
        </a:p>
      </dgm:t>
    </dgm:pt>
    <dgm:pt modelId="{1E85BCF2-F12C-489C-95E4-9C144957777A}" type="sibTrans" cxnId="{5D352261-70FB-4CF3-A70C-B30077C509D6}">
      <dgm:prSet/>
      <dgm:spPr/>
      <dgm:t>
        <a:bodyPr/>
        <a:lstStyle/>
        <a:p>
          <a:endParaRPr lang="en-US"/>
        </a:p>
      </dgm:t>
    </dgm:pt>
    <dgm:pt modelId="{359B475F-411C-4425-8027-E7582EDD8A74}" type="parTrans" cxnId="{5D352261-70FB-4CF3-A70C-B30077C509D6}">
      <dgm:prSet/>
      <dgm:spPr/>
      <dgm:t>
        <a:bodyPr/>
        <a:lstStyle/>
        <a:p>
          <a:endParaRPr lang="en-US"/>
        </a:p>
      </dgm:t>
    </dgm:pt>
    <dgm:pt modelId="{3B0D7CC8-E424-4CAF-BBAD-B9CEF52C7734}" type="pres">
      <dgm:prSet presAssocID="{981E6DC5-C77B-4409-AB49-FACB4D92FAA1}" presName="Name0" presStyleCnt="0">
        <dgm:presLayoutVars>
          <dgm:dir/>
          <dgm:resizeHandles val="exact"/>
        </dgm:presLayoutVars>
      </dgm:prSet>
      <dgm:spPr/>
    </dgm:pt>
    <dgm:pt modelId="{1A4D34F1-DF84-42CC-A37A-A25B4CD0975A}" type="pres">
      <dgm:prSet presAssocID="{A2D8AD22-2F03-40CD-97E4-3342F3DFFCC8}" presName="compNode" presStyleCnt="0"/>
      <dgm:spPr/>
    </dgm:pt>
    <dgm:pt modelId="{D7180B0E-5D2A-490D-9928-DF88CE4ACB7B}" type="pres">
      <dgm:prSet presAssocID="{A2D8AD22-2F03-40CD-97E4-3342F3DFFCC8}" presName="pictRect" presStyleLbl="node1" presStyleIdx="0" presStyleCnt="4" custScaleX="91792" custScaleY="942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BCE3F60D-F0A3-4244-AD30-C8AB72365B92}" type="pres">
      <dgm:prSet presAssocID="{A2D8AD22-2F03-40CD-97E4-3342F3DFFCC8}" presName="textRect" presStyleLbl="revTx" presStyleIdx="0" presStyleCnt="4" custScaleY="228659" custLinFactNeighborX="-210" custLinFactNeighborY="55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94F93-D235-4CC1-973F-1B428DCB2441}" type="pres">
      <dgm:prSet presAssocID="{F655AD51-C6BF-4672-891B-59BD9356CE4E}" presName="sibTrans" presStyleLbl="sibTrans2D1" presStyleIdx="0" presStyleCnt="0"/>
      <dgm:spPr/>
    </dgm:pt>
    <dgm:pt modelId="{0167C57A-E25C-4A67-B5BD-C73C69530F1C}" type="pres">
      <dgm:prSet presAssocID="{DACB1405-B203-4A74-BD52-6149EE7A4A0D}" presName="compNode" presStyleCnt="0"/>
      <dgm:spPr/>
    </dgm:pt>
    <dgm:pt modelId="{371D21DF-B9C3-4A20-8075-AA4103E8926A}" type="pres">
      <dgm:prSet presAssocID="{DACB1405-B203-4A74-BD52-6149EE7A4A0D}" presName="pictRect" presStyleLbl="node1" presStyleIdx="1" presStyleCnt="4" custScaleX="90406" custScaleY="9518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3C7C65E6-2432-455D-B089-E9F4B1F9928E}" type="pres">
      <dgm:prSet presAssocID="{DACB1405-B203-4A74-BD52-6149EE7A4A0D}" presName="textRect" presStyleLbl="revTx" presStyleIdx="1" presStyleCnt="4" custScaleY="182001" custLinFactNeighborX="2685" custLinFactNeighborY="499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30747-17FF-4673-9F81-1AFD6769EA4A}" type="pres">
      <dgm:prSet presAssocID="{DE047E35-54FD-49D7-9297-884C222BBAE0}" presName="sibTrans" presStyleLbl="sibTrans2D1" presStyleIdx="0" presStyleCnt="0"/>
      <dgm:spPr/>
    </dgm:pt>
    <dgm:pt modelId="{4CB6CBCA-3565-484A-B8F0-CC96F8CC53BD}" type="pres">
      <dgm:prSet presAssocID="{5572D933-5D63-4889-BD8E-87846A5DD725}" presName="compNode" presStyleCnt="0"/>
      <dgm:spPr/>
    </dgm:pt>
    <dgm:pt modelId="{8AEE0884-8A19-4050-9667-19B00035EF2E}" type="pres">
      <dgm:prSet presAssocID="{5572D933-5D63-4889-BD8E-87846A5DD725}" presName="pictRect" presStyleLbl="node1" presStyleIdx="2" presStyleCnt="4" custLinFactNeighborX="-3487" custLinFactNeighborY="-103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088D6B9-2374-4A09-AEEE-A5697F08924C}" type="pres">
      <dgm:prSet presAssocID="{5572D933-5D63-4889-BD8E-87846A5DD725}" presName="textRect" presStyleLbl="revTx" presStyleIdx="2" presStyleCnt="4" custScaleY="184424" custLinFactNeighborX="2299" custLinFactNeighborY="53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A4D45-F3E8-47A0-B88C-F9FB5967ECFC}" type="pres">
      <dgm:prSet presAssocID="{1E85BCF2-F12C-489C-95E4-9C144957777A}" presName="sibTrans" presStyleLbl="sibTrans2D1" presStyleIdx="0" presStyleCnt="0"/>
      <dgm:spPr/>
    </dgm:pt>
    <dgm:pt modelId="{C8FE5558-9417-4A26-842B-39490809EDCF}" type="pres">
      <dgm:prSet presAssocID="{D722759B-B369-46EC-908F-5416974F5AD6}" presName="compNode" presStyleCnt="0"/>
      <dgm:spPr/>
    </dgm:pt>
    <dgm:pt modelId="{7031CECA-2B7A-4A79-A327-7F6C556091BD}" type="pres">
      <dgm:prSet presAssocID="{D722759B-B369-46EC-908F-5416974F5AD6}" presName="pictRect" presStyleLbl="node1" presStyleIdx="3" presStyleCnt="4" custLinFactNeighborX="-235" custLinFactNeighborY="51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5E95536A-869E-406D-9B53-23F20F179486}" type="pres">
      <dgm:prSet presAssocID="{D722759B-B369-46EC-908F-5416974F5AD6}" presName="textRect" presStyleLbl="revTx" presStyleIdx="3" presStyleCnt="4" custScaleY="205580" custLinFactNeighborX="478" custLinFactNeighborY="81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31A19C-D0EE-4461-A544-F9D05BF26402}" type="presOf" srcId="{5572D933-5D63-4889-BD8E-87846A5DD725}" destId="{2088D6B9-2374-4A09-AEEE-A5697F08924C}" srcOrd="0" destOrd="0" presId="urn:microsoft.com/office/officeart/2005/8/layout/pList1"/>
    <dgm:cxn modelId="{800B36BE-9A8B-46CB-BF20-098E0F5FEADD}" srcId="{981E6DC5-C77B-4409-AB49-FACB4D92FAA1}" destId="{D722759B-B369-46EC-908F-5416974F5AD6}" srcOrd="3" destOrd="0" parTransId="{DB16016D-1F03-4054-A2F3-4B701886B1DD}" sibTransId="{9D4C31DC-33DE-4EC5-A552-B49948030F43}"/>
    <dgm:cxn modelId="{2DEFFB29-0BAD-4C87-A984-760E174A52CD}" type="presOf" srcId="{1E85BCF2-F12C-489C-95E4-9C144957777A}" destId="{387A4D45-F3E8-47A0-B88C-F9FB5967ECFC}" srcOrd="0" destOrd="0" presId="urn:microsoft.com/office/officeart/2005/8/layout/pList1"/>
    <dgm:cxn modelId="{0EE0AB57-FF11-490B-A4CA-E9AE3EF7A460}" type="presOf" srcId="{DE047E35-54FD-49D7-9297-884C222BBAE0}" destId="{D4E30747-17FF-4673-9F81-1AFD6769EA4A}" srcOrd="0" destOrd="0" presId="urn:microsoft.com/office/officeart/2005/8/layout/pList1"/>
    <dgm:cxn modelId="{5D352261-70FB-4CF3-A70C-B30077C509D6}" srcId="{981E6DC5-C77B-4409-AB49-FACB4D92FAA1}" destId="{5572D933-5D63-4889-BD8E-87846A5DD725}" srcOrd="2" destOrd="0" parTransId="{359B475F-411C-4425-8027-E7582EDD8A74}" sibTransId="{1E85BCF2-F12C-489C-95E4-9C144957777A}"/>
    <dgm:cxn modelId="{11C0FBBF-4D84-4A9D-9FF0-4F7DEA3B1A9F}" srcId="{981E6DC5-C77B-4409-AB49-FACB4D92FAA1}" destId="{DACB1405-B203-4A74-BD52-6149EE7A4A0D}" srcOrd="1" destOrd="0" parTransId="{086BA447-18E8-4C3D-B5D0-B2A645FC6F84}" sibTransId="{DE047E35-54FD-49D7-9297-884C222BBAE0}"/>
    <dgm:cxn modelId="{91814521-2DCB-4EBB-901D-DC2E796809AD}" srcId="{981E6DC5-C77B-4409-AB49-FACB4D92FAA1}" destId="{A2D8AD22-2F03-40CD-97E4-3342F3DFFCC8}" srcOrd="0" destOrd="0" parTransId="{916C8E13-5A10-4035-A355-8214D55BEA12}" sibTransId="{F655AD51-C6BF-4672-891B-59BD9356CE4E}"/>
    <dgm:cxn modelId="{BB1DCDE5-E4FA-4587-AD28-FE977FAB66DF}" type="presOf" srcId="{F655AD51-C6BF-4672-891B-59BD9356CE4E}" destId="{54894F93-D235-4CC1-973F-1B428DCB2441}" srcOrd="0" destOrd="0" presId="urn:microsoft.com/office/officeart/2005/8/layout/pList1"/>
    <dgm:cxn modelId="{2A7B2F8C-08B6-4371-86D4-870F7884FF18}" type="presOf" srcId="{A2D8AD22-2F03-40CD-97E4-3342F3DFFCC8}" destId="{BCE3F60D-F0A3-4244-AD30-C8AB72365B92}" srcOrd="0" destOrd="0" presId="urn:microsoft.com/office/officeart/2005/8/layout/pList1"/>
    <dgm:cxn modelId="{2B25DD1C-F4CC-415F-BF85-4F247670D04A}" type="presOf" srcId="{D722759B-B369-46EC-908F-5416974F5AD6}" destId="{5E95536A-869E-406D-9B53-23F20F179486}" srcOrd="0" destOrd="0" presId="urn:microsoft.com/office/officeart/2005/8/layout/pList1"/>
    <dgm:cxn modelId="{0B9406E8-C1A1-41AA-9119-35B5C5964E42}" type="presOf" srcId="{981E6DC5-C77B-4409-AB49-FACB4D92FAA1}" destId="{3B0D7CC8-E424-4CAF-BBAD-B9CEF52C7734}" srcOrd="0" destOrd="0" presId="urn:microsoft.com/office/officeart/2005/8/layout/pList1"/>
    <dgm:cxn modelId="{5C9A516D-A9A0-4E1B-A2B5-2E2A259AFD6C}" type="presOf" srcId="{DACB1405-B203-4A74-BD52-6149EE7A4A0D}" destId="{3C7C65E6-2432-455D-B089-E9F4B1F9928E}" srcOrd="0" destOrd="0" presId="urn:microsoft.com/office/officeart/2005/8/layout/pList1"/>
    <dgm:cxn modelId="{249F6C86-AEB8-451A-B38D-35AF1623DE07}" type="presParOf" srcId="{3B0D7CC8-E424-4CAF-BBAD-B9CEF52C7734}" destId="{1A4D34F1-DF84-42CC-A37A-A25B4CD0975A}" srcOrd="0" destOrd="0" presId="urn:microsoft.com/office/officeart/2005/8/layout/pList1"/>
    <dgm:cxn modelId="{C8FE0EA0-C85C-4683-A72C-378C5DDE7C20}" type="presParOf" srcId="{1A4D34F1-DF84-42CC-A37A-A25B4CD0975A}" destId="{D7180B0E-5D2A-490D-9928-DF88CE4ACB7B}" srcOrd="0" destOrd="0" presId="urn:microsoft.com/office/officeart/2005/8/layout/pList1"/>
    <dgm:cxn modelId="{9CA62BFC-BBA4-4BC3-BBC8-4BB7B952B09F}" type="presParOf" srcId="{1A4D34F1-DF84-42CC-A37A-A25B4CD0975A}" destId="{BCE3F60D-F0A3-4244-AD30-C8AB72365B92}" srcOrd="1" destOrd="0" presId="urn:microsoft.com/office/officeart/2005/8/layout/pList1"/>
    <dgm:cxn modelId="{9E40B53A-9617-4D04-9104-0AD254F883FE}" type="presParOf" srcId="{3B0D7CC8-E424-4CAF-BBAD-B9CEF52C7734}" destId="{54894F93-D235-4CC1-973F-1B428DCB2441}" srcOrd="1" destOrd="0" presId="urn:microsoft.com/office/officeart/2005/8/layout/pList1"/>
    <dgm:cxn modelId="{33964A89-DF47-45B5-862A-3FE5E02E98B0}" type="presParOf" srcId="{3B0D7CC8-E424-4CAF-BBAD-B9CEF52C7734}" destId="{0167C57A-E25C-4A67-B5BD-C73C69530F1C}" srcOrd="2" destOrd="0" presId="urn:microsoft.com/office/officeart/2005/8/layout/pList1"/>
    <dgm:cxn modelId="{56F11E25-0F3C-447E-A657-593F082962BE}" type="presParOf" srcId="{0167C57A-E25C-4A67-B5BD-C73C69530F1C}" destId="{371D21DF-B9C3-4A20-8075-AA4103E8926A}" srcOrd="0" destOrd="0" presId="urn:microsoft.com/office/officeart/2005/8/layout/pList1"/>
    <dgm:cxn modelId="{01CECC2C-2299-4B75-A08D-19348E81D887}" type="presParOf" srcId="{0167C57A-E25C-4A67-B5BD-C73C69530F1C}" destId="{3C7C65E6-2432-455D-B089-E9F4B1F9928E}" srcOrd="1" destOrd="0" presId="urn:microsoft.com/office/officeart/2005/8/layout/pList1"/>
    <dgm:cxn modelId="{A9318CA7-BBA6-476B-A008-3C58C21D3D1E}" type="presParOf" srcId="{3B0D7CC8-E424-4CAF-BBAD-B9CEF52C7734}" destId="{D4E30747-17FF-4673-9F81-1AFD6769EA4A}" srcOrd="3" destOrd="0" presId="urn:microsoft.com/office/officeart/2005/8/layout/pList1"/>
    <dgm:cxn modelId="{111CC679-FD04-41C6-9D10-DFE5270BB1C3}" type="presParOf" srcId="{3B0D7CC8-E424-4CAF-BBAD-B9CEF52C7734}" destId="{4CB6CBCA-3565-484A-B8F0-CC96F8CC53BD}" srcOrd="4" destOrd="0" presId="urn:microsoft.com/office/officeart/2005/8/layout/pList1"/>
    <dgm:cxn modelId="{6B080B15-488E-4D22-A2D3-98AA0F1E09A8}" type="presParOf" srcId="{4CB6CBCA-3565-484A-B8F0-CC96F8CC53BD}" destId="{8AEE0884-8A19-4050-9667-19B00035EF2E}" srcOrd="0" destOrd="0" presId="urn:microsoft.com/office/officeart/2005/8/layout/pList1"/>
    <dgm:cxn modelId="{E31543E6-9741-4593-B9A4-17A8A671CE7A}" type="presParOf" srcId="{4CB6CBCA-3565-484A-B8F0-CC96F8CC53BD}" destId="{2088D6B9-2374-4A09-AEEE-A5697F08924C}" srcOrd="1" destOrd="0" presId="urn:microsoft.com/office/officeart/2005/8/layout/pList1"/>
    <dgm:cxn modelId="{70BB6B25-CD4A-4022-8BAB-D8CB739ED8CB}" type="presParOf" srcId="{3B0D7CC8-E424-4CAF-BBAD-B9CEF52C7734}" destId="{387A4D45-F3E8-47A0-B88C-F9FB5967ECFC}" srcOrd="5" destOrd="0" presId="urn:microsoft.com/office/officeart/2005/8/layout/pList1"/>
    <dgm:cxn modelId="{15A0F88D-F3FC-4CAC-9941-72A8205C4B5A}" type="presParOf" srcId="{3B0D7CC8-E424-4CAF-BBAD-B9CEF52C7734}" destId="{C8FE5558-9417-4A26-842B-39490809EDCF}" srcOrd="6" destOrd="0" presId="urn:microsoft.com/office/officeart/2005/8/layout/pList1"/>
    <dgm:cxn modelId="{34CDC924-0B3A-4E79-9600-FC3B0D5E2436}" type="presParOf" srcId="{C8FE5558-9417-4A26-842B-39490809EDCF}" destId="{7031CECA-2B7A-4A79-A327-7F6C556091BD}" srcOrd="0" destOrd="0" presId="urn:microsoft.com/office/officeart/2005/8/layout/pList1"/>
    <dgm:cxn modelId="{FF3B3CE3-0B67-421F-9831-FAEAA298FF8D}" type="presParOf" srcId="{C8FE5558-9417-4A26-842B-39490809EDCF}" destId="{5E95536A-869E-406D-9B53-23F20F17948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80B0E-5D2A-490D-9928-DF88CE4ACB7B}">
      <dsp:nvSpPr>
        <dsp:cNvPr id="0" name=""/>
        <dsp:cNvSpPr/>
      </dsp:nvSpPr>
      <dsp:spPr>
        <a:xfrm>
          <a:off x="105395" y="613362"/>
          <a:ext cx="2242505" cy="158713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3F60D-F0A3-4244-AD30-C8AB72365B92}">
      <dsp:nvSpPr>
        <dsp:cNvPr id="0" name=""/>
        <dsp:cNvSpPr/>
      </dsp:nvSpPr>
      <dsp:spPr>
        <a:xfrm>
          <a:off x="3" y="2170591"/>
          <a:ext cx="2443028" cy="207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C000"/>
              </a:solidFill>
            </a:rPr>
            <a:t>Finales 2016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Países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piloto</a:t>
          </a:r>
          <a:endParaRPr lang="en-US" sz="16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Propuesta</a:t>
          </a:r>
          <a:r>
            <a:rPr lang="en-US" sz="1600" kern="1200" dirty="0" smtClean="0"/>
            <a:t>: </a:t>
          </a:r>
          <a:r>
            <a:rPr lang="en-US" sz="1600" kern="1200" dirty="0" err="1" smtClean="0"/>
            <a:t>sumar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voluntarios</a:t>
          </a:r>
          <a:endParaRPr lang="en-US" sz="16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Poco</a:t>
          </a:r>
          <a:r>
            <a:rPr lang="en-US" sz="1600" kern="1200" dirty="0" smtClean="0"/>
            <a:t> a </a:t>
          </a:r>
          <a:r>
            <a:rPr lang="en-US" sz="1600" kern="1200" dirty="0" err="1" smtClean="0"/>
            <a:t>poco</a:t>
          </a:r>
          <a:r>
            <a:rPr lang="en-US" sz="1600" kern="1200" dirty="0" smtClean="0"/>
            <a:t>: diffusion </a:t>
          </a:r>
          <a:r>
            <a:rPr lang="en-US" sz="1600" kern="1200" dirty="0" err="1" smtClean="0"/>
            <a:t>paulatina</a:t>
          </a:r>
          <a:endParaRPr lang="en-US" sz="1600" kern="1200" dirty="0" smtClean="0"/>
        </a:p>
      </dsp:txBody>
      <dsp:txXfrm>
        <a:off x="3" y="2170591"/>
        <a:ext cx="2443028" cy="2072482"/>
      </dsp:txXfrm>
    </dsp:sp>
    <dsp:sp modelId="{371D21DF-B9C3-4A20-8075-AA4103E8926A}">
      <dsp:nvSpPr>
        <dsp:cNvPr id="0" name=""/>
        <dsp:cNvSpPr/>
      </dsp:nvSpPr>
      <dsp:spPr>
        <a:xfrm>
          <a:off x="2809760" y="715335"/>
          <a:ext cx="2208644" cy="1602131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C65E6-2432-455D-B089-E9F4B1F9928E}">
      <dsp:nvSpPr>
        <dsp:cNvPr id="0" name=""/>
        <dsp:cNvSpPr/>
      </dsp:nvSpPr>
      <dsp:spPr>
        <a:xfrm>
          <a:off x="2758163" y="2439257"/>
          <a:ext cx="2443028" cy="1649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C000"/>
              </a:solidFill>
            </a:rPr>
            <a:t>2017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Plan de </a:t>
          </a:r>
          <a:r>
            <a:rPr lang="en-US" sz="1100" kern="1200" dirty="0" err="1" smtClean="0"/>
            <a:t>trabajo</a:t>
          </a:r>
          <a:r>
            <a:rPr lang="en-US" sz="1100" kern="1200" dirty="0" smtClean="0"/>
            <a:t> GUA/PE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Inician</a:t>
          </a:r>
          <a:r>
            <a:rPr lang="en-US" sz="1100" kern="1200" dirty="0" smtClean="0"/>
            <a:t> UR/PAN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Primer Taller Regional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Coordinación</a:t>
          </a:r>
          <a:r>
            <a:rPr lang="en-US" sz="1100" kern="1200" dirty="0" smtClean="0"/>
            <a:t> NNUU</a:t>
          </a:r>
          <a:endParaRPr lang="en-US" sz="1100" kern="1200" dirty="0"/>
        </a:p>
      </dsp:txBody>
      <dsp:txXfrm>
        <a:off x="2758163" y="2439257"/>
        <a:ext cx="2443028" cy="1649591"/>
      </dsp:txXfrm>
    </dsp:sp>
    <dsp:sp modelId="{8AEE0884-8A19-4050-9667-19B00035EF2E}">
      <dsp:nvSpPr>
        <dsp:cNvPr id="0" name=""/>
        <dsp:cNvSpPr/>
      </dsp:nvSpPr>
      <dsp:spPr>
        <a:xfrm>
          <a:off x="5294814" y="672144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8D6B9-2374-4A09-AEEE-A5697F08924C}">
      <dsp:nvSpPr>
        <dsp:cNvPr id="0" name=""/>
        <dsp:cNvSpPr/>
      </dsp:nvSpPr>
      <dsp:spPr>
        <a:xfrm>
          <a:off x="5436168" y="2477897"/>
          <a:ext cx="2443028" cy="1671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C000"/>
              </a:solidFill>
            </a:rPr>
            <a:t>2018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Taller de </a:t>
          </a:r>
          <a:r>
            <a:rPr lang="en-US" sz="1100" kern="1200" dirty="0" err="1" smtClean="0"/>
            <a:t>Estambul</a:t>
          </a:r>
          <a:r>
            <a:rPr lang="en-US" sz="1100" kern="1200" dirty="0" smtClean="0"/>
            <a:t>: </a:t>
          </a:r>
          <a:r>
            <a:rPr lang="en-US" sz="1100" kern="1200" dirty="0" err="1" smtClean="0"/>
            <a:t>estrategia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política</a:t>
          </a:r>
          <a:r>
            <a:rPr lang="en-US" sz="1100" kern="1200" dirty="0" smtClean="0"/>
            <a:t> y </a:t>
          </a:r>
          <a:r>
            <a:rPr lang="en-US" sz="1100" kern="1200" dirty="0" err="1" smtClean="0"/>
            <a:t>técnica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Reunión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durante</a:t>
          </a:r>
          <a:r>
            <a:rPr lang="en-US" sz="1100" kern="1200" dirty="0" smtClean="0"/>
            <a:t> la CSW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Mesa </a:t>
          </a:r>
          <a:r>
            <a:rPr lang="en-US" sz="1100" kern="1200" dirty="0" err="1" smtClean="0"/>
            <a:t>Directiva</a:t>
          </a:r>
          <a:r>
            <a:rPr lang="en-US" sz="1100" kern="1200" dirty="0" smtClean="0"/>
            <a:t> CEPAL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Conf. Regional de </a:t>
          </a:r>
          <a:r>
            <a:rPr lang="en-US" sz="1100" kern="1200" dirty="0" err="1" smtClean="0"/>
            <a:t>Población</a:t>
          </a:r>
          <a:r>
            <a:rPr lang="en-US" sz="1100" kern="1200" dirty="0" smtClean="0"/>
            <a:t> y Desarrollo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5436168" y="2477897"/>
        <a:ext cx="2443028" cy="1671552"/>
      </dsp:txXfrm>
    </dsp:sp>
    <dsp:sp modelId="{7031CECA-2B7A-4A79-A327-7F6C556091BD}">
      <dsp:nvSpPr>
        <dsp:cNvPr id="0" name=""/>
        <dsp:cNvSpPr/>
      </dsp:nvSpPr>
      <dsp:spPr>
        <a:xfrm>
          <a:off x="8061696" y="650331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5536A-869E-406D-9B53-23F20F179486}">
      <dsp:nvSpPr>
        <dsp:cNvPr id="0" name=""/>
        <dsp:cNvSpPr/>
      </dsp:nvSpPr>
      <dsp:spPr>
        <a:xfrm>
          <a:off x="8072571" y="2488035"/>
          <a:ext cx="2443028" cy="1863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C000"/>
              </a:solidFill>
            </a:rPr>
            <a:t>2018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Nuevos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países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voluntarios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SPOTLIGHT INITIATIVE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Taller de </a:t>
          </a:r>
          <a:r>
            <a:rPr lang="en-US" sz="1100" kern="1200" dirty="0" err="1" smtClean="0"/>
            <a:t>Intercambio</a:t>
          </a:r>
          <a:r>
            <a:rPr lang="en-US" sz="1100" kern="1200" dirty="0" smtClean="0"/>
            <a:t> 2018</a:t>
          </a:r>
          <a:endParaRPr lang="en-US" sz="1100" kern="1200" dirty="0"/>
        </a:p>
      </dsp:txBody>
      <dsp:txXfrm>
        <a:off x="8072571" y="2488035"/>
        <a:ext cx="2443028" cy="186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578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2353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43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472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98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002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8972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7467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0503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7527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6434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92D3-40BC-45F7-8856-54D7BB5BC928}" type="datetimeFigureOut">
              <a:rPr lang="es-PA" smtClean="0"/>
              <a:t>23/11/2018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3A1B-45B8-4796-B834-5D98A5F99F7A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697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58386"/>
            <a:ext cx="9144000" cy="2387600"/>
          </a:xfrm>
        </p:spPr>
        <p:txBody>
          <a:bodyPr>
            <a:normAutofit/>
          </a:bodyPr>
          <a:lstStyle/>
          <a:p>
            <a:r>
              <a:rPr lang="es-PA" dirty="0" smtClean="0"/>
              <a:t/>
            </a:r>
            <a:br>
              <a:rPr lang="es-PA" dirty="0" smtClean="0"/>
            </a:br>
            <a:r>
              <a:rPr lang="es-PA" sz="5300" b="1" dirty="0" smtClean="0"/>
              <a:t>Avances en Servicios Esenciales</a:t>
            </a:r>
            <a:r>
              <a:rPr lang="es-PA" dirty="0" smtClean="0"/>
              <a:t/>
            </a:r>
            <a:br>
              <a:rPr lang="es-PA" dirty="0" smtClean="0"/>
            </a:br>
            <a:r>
              <a:rPr lang="es-PA" sz="5300" dirty="0" smtClean="0">
                <a:solidFill>
                  <a:srgbClr val="FFC000"/>
                </a:solidFill>
              </a:rPr>
              <a:t>en América Latina y el Caribe</a:t>
            </a:r>
            <a:endParaRPr lang="es-PA" sz="53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8171" y="4681901"/>
            <a:ext cx="9144000" cy="1655762"/>
          </a:xfrm>
        </p:spPr>
        <p:txBody>
          <a:bodyPr/>
          <a:lstStyle/>
          <a:p>
            <a:r>
              <a:rPr lang="es-PA" dirty="0" smtClean="0"/>
              <a:t>Panamá, 27 al 29 de noviembre de 2018</a:t>
            </a:r>
            <a:endParaRPr lang="es-PA" dirty="0"/>
          </a:p>
        </p:txBody>
      </p:sp>
      <p:pic>
        <p:nvPicPr>
          <p:cNvPr id="1029" name="Imagen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8" y="6136050"/>
            <a:ext cx="8985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n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834" y="6232888"/>
            <a:ext cx="854075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08" y="6172836"/>
            <a:ext cx="121126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17" descr="Imagen que contiene gráficos vectoriales&#10;&#10;Descripción generada con confianza al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64" y="6105525"/>
            <a:ext cx="922338" cy="42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163" y="5759744"/>
            <a:ext cx="411163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860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71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698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212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925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P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s-CL" alt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2664" y="243840"/>
            <a:ext cx="4313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>
                <a:solidFill>
                  <a:srgbClr val="FFC000"/>
                </a:solidFill>
              </a:rPr>
              <a:t>Taller regional de intercambio </a:t>
            </a:r>
            <a:r>
              <a:rPr lang="es-PA" smtClean="0"/>
              <a:t/>
            </a:r>
            <a:br>
              <a:rPr lang="es-PA" smtClean="0"/>
            </a:br>
            <a:r>
              <a:rPr lang="es-PA" b="1"/>
              <a:t>Programa Servicios Esenciales para mujeres y niñas que sufren violencia </a:t>
            </a:r>
            <a:r>
              <a:rPr lang="es-PA" smtClean="0"/>
              <a:t/>
            </a:r>
            <a:br>
              <a:rPr lang="es-PA" smtClean="0"/>
            </a:br>
            <a:r>
              <a:rPr lang="es-PA">
                <a:solidFill>
                  <a:srgbClr val="FFC000"/>
                </a:solidFill>
              </a:rPr>
              <a:t>en América Latina y el Caribe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1068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¿Por qué nos “convence” la propuesta de Servicios Esenciales?</a:t>
            </a:r>
            <a:endParaRPr lang="es-P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dirty="0" smtClean="0">
                <a:solidFill>
                  <a:srgbClr val="FFC000"/>
                </a:solidFill>
              </a:rPr>
              <a:t>Acelerador </a:t>
            </a:r>
            <a:r>
              <a:rPr lang="es-CL" dirty="0" smtClean="0"/>
              <a:t>de </a:t>
            </a:r>
            <a:r>
              <a:rPr lang="es-PA" dirty="0" smtClean="0"/>
              <a:t>los esfuerzos que los países están haciendo de cara al ODS 5. </a:t>
            </a:r>
          </a:p>
          <a:p>
            <a:pPr lvl="0"/>
            <a:r>
              <a:rPr lang="es-CL" dirty="0" smtClean="0">
                <a:solidFill>
                  <a:srgbClr val="FFC000"/>
                </a:solidFill>
              </a:rPr>
              <a:t>Reconoce, no sustituye </a:t>
            </a:r>
            <a:r>
              <a:rPr lang="es-PA" dirty="0" smtClean="0"/>
              <a:t>lo que los países hacen.</a:t>
            </a:r>
          </a:p>
          <a:p>
            <a:pPr lvl="0"/>
            <a:r>
              <a:rPr lang="es-CL" dirty="0" smtClean="0">
                <a:solidFill>
                  <a:srgbClr val="FFC000"/>
                </a:solidFill>
              </a:rPr>
              <a:t>Propuesta multisectorial e </a:t>
            </a:r>
            <a:r>
              <a:rPr lang="es-CL" dirty="0" err="1" smtClean="0">
                <a:solidFill>
                  <a:srgbClr val="FFC000"/>
                </a:solidFill>
              </a:rPr>
              <a:t>interagencial</a:t>
            </a:r>
            <a:r>
              <a:rPr lang="es-CL" dirty="0" smtClean="0">
                <a:solidFill>
                  <a:srgbClr val="FFC000"/>
                </a:solidFill>
              </a:rPr>
              <a:t>: </a:t>
            </a:r>
            <a:r>
              <a:rPr lang="es-PA" dirty="0" smtClean="0"/>
              <a:t>todos somos pieza clave. </a:t>
            </a:r>
          </a:p>
          <a:p>
            <a:pPr lvl="0"/>
            <a:r>
              <a:rPr lang="es-CL" dirty="0" smtClean="0">
                <a:solidFill>
                  <a:srgbClr val="FFC000"/>
                </a:solidFill>
              </a:rPr>
              <a:t>Principios </a:t>
            </a:r>
            <a:r>
              <a:rPr lang="es-PA" dirty="0" smtClean="0"/>
              <a:t>centrados en las mujeres y las niñas. </a:t>
            </a:r>
          </a:p>
          <a:p>
            <a:pPr lvl="0"/>
            <a:r>
              <a:rPr lang="es-CL" dirty="0" smtClean="0">
                <a:solidFill>
                  <a:srgbClr val="FFC000"/>
                </a:solidFill>
              </a:rPr>
              <a:t>Proceso político y técnico </a:t>
            </a:r>
            <a:r>
              <a:rPr lang="es-PA" dirty="0" smtClean="0"/>
              <a:t>para aprobación estándares internacionales con qué compararse. </a:t>
            </a:r>
            <a:endParaRPr lang="es-PA" dirty="0"/>
          </a:p>
          <a:p>
            <a:pPr lvl="0"/>
            <a:r>
              <a:rPr lang="es-PA" smtClean="0"/>
              <a:t>Esfuerzo conjunto de NNUU. </a:t>
            </a:r>
            <a:endParaRPr lang="es-PA" dirty="0" smtClean="0"/>
          </a:p>
          <a:p>
            <a:pPr lvl="0"/>
            <a:r>
              <a:rPr lang="es-PA" dirty="0" smtClean="0"/>
              <a:t>Prioridad institucional para el UNFPA. 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297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5400" dirty="0" smtClean="0">
                <a:solidFill>
                  <a:srgbClr val="FFC000"/>
                </a:solidFill>
              </a:rPr>
              <a:t>Un poco de historia</a:t>
            </a:r>
            <a:endParaRPr lang="es-P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377285"/>
              </p:ext>
            </p:extLst>
          </p:nvPr>
        </p:nvGraphicFramePr>
        <p:xfrm>
          <a:off x="849086" y="181691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9132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1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4435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2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4755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 smtClean="0">
                <a:solidFill>
                  <a:srgbClr val="FFC000"/>
                </a:solidFill>
              </a:rPr>
              <a:t>3</a:t>
            </a:r>
            <a:endParaRPr lang="es-PA" sz="32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58103" y="2086882"/>
            <a:ext cx="119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200" dirty="0">
                <a:solidFill>
                  <a:srgbClr val="FFC000"/>
                </a:solidFill>
              </a:rPr>
              <a:t>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8103" y="5419317"/>
            <a:ext cx="2026669" cy="74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>
                <a:solidFill>
                  <a:srgbClr val="FFC000"/>
                </a:solidFill>
              </a:rPr>
              <a:t>Resultados</a:t>
            </a:r>
            <a:r>
              <a:rPr lang="es-PA" dirty="0" smtClean="0"/>
              <a:t> hasta la fecha y </a:t>
            </a:r>
            <a:r>
              <a:rPr lang="es-PA" dirty="0" smtClean="0">
                <a:solidFill>
                  <a:srgbClr val="FFC000"/>
                </a:solidFill>
              </a:rPr>
              <a:t>esperados</a:t>
            </a:r>
            <a:endParaRPr lang="es-P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PA" dirty="0" smtClean="0">
                <a:cs typeface="Arial" panose="020B0604020202020204" pitchFamily="34" charset="0"/>
              </a:rPr>
              <a:t>De 2 países a principios de 2017 </a:t>
            </a:r>
            <a:r>
              <a:rPr lang="es-PA" dirty="0" smtClean="0">
                <a:solidFill>
                  <a:srgbClr val="FFC000"/>
                </a:solidFill>
                <a:cs typeface="Arial" panose="020B0604020202020204" pitchFamily="34" charset="0"/>
              </a:rPr>
              <a:t>a 15 países en 2020.</a:t>
            </a:r>
          </a:p>
          <a:p>
            <a:r>
              <a:rPr lang="es-PA" dirty="0" smtClean="0">
                <a:cs typeface="Arial" panose="020B0604020202020204" pitchFamily="34" charset="0"/>
              </a:rPr>
              <a:t>Desarrollo de guías para el desarrollo de </a:t>
            </a:r>
            <a:r>
              <a:rPr lang="es-PA" dirty="0" smtClean="0">
                <a:solidFill>
                  <a:srgbClr val="FFC000"/>
                </a:solidFill>
                <a:cs typeface="Arial" panose="020B0604020202020204" pitchFamily="34" charset="0"/>
              </a:rPr>
              <a:t>diagnóstico y plan de mejora.  </a:t>
            </a:r>
          </a:p>
          <a:p>
            <a:r>
              <a:rPr lang="es-PA" dirty="0" smtClean="0">
                <a:cs typeface="Arial" panose="020B0604020202020204" pitchFamily="34" charset="0"/>
              </a:rPr>
              <a:t>Curso virtual en inglés </a:t>
            </a:r>
            <a:r>
              <a:rPr lang="es-PA" dirty="0" smtClean="0">
                <a:solidFill>
                  <a:srgbClr val="FFC000"/>
                </a:solidFill>
                <a:cs typeface="Arial" panose="020B0604020202020204" pitchFamily="34" charset="0"/>
              </a:rPr>
              <a:t>a curso adaptado en español para ALC con al menos 150 personas cursándolo. </a:t>
            </a:r>
          </a:p>
          <a:p>
            <a:r>
              <a:rPr lang="es-PA" dirty="0" smtClean="0">
                <a:cs typeface="Arial" panose="020B0604020202020204" pitchFamily="34" charset="0"/>
              </a:rPr>
              <a:t>Validación de las directrices por parte de países piloto- </a:t>
            </a:r>
            <a:r>
              <a:rPr lang="es-PA" dirty="0" smtClean="0">
                <a:solidFill>
                  <a:srgbClr val="FFC000"/>
                </a:solidFill>
                <a:cs typeface="Arial" panose="020B0604020202020204" pitchFamily="34" charset="0"/>
              </a:rPr>
              <a:t>propuesta ALC de mejora para alimentar el proceso global. </a:t>
            </a:r>
          </a:p>
          <a:p>
            <a:r>
              <a:rPr lang="es-ES" dirty="0" smtClean="0">
                <a:cs typeface="Arial" panose="020B0604020202020204" pitchFamily="34" charset="0"/>
              </a:rPr>
              <a:t>Propuesta </a:t>
            </a:r>
            <a:r>
              <a:rPr lang="es-ES" dirty="0" err="1" smtClean="0">
                <a:cs typeface="Arial" panose="020B0604020202020204" pitchFamily="34" charset="0"/>
              </a:rPr>
              <a:t>interagencial</a:t>
            </a:r>
            <a:r>
              <a:rPr lang="es-ES" dirty="0" smtClean="0">
                <a:cs typeface="Arial" panose="020B0604020202020204" pitchFamily="34" charset="0"/>
              </a:rPr>
              <a:t>- </a:t>
            </a:r>
            <a:r>
              <a:rPr lang="es-ES" dirty="0" smtClean="0">
                <a:solidFill>
                  <a:srgbClr val="FFC000"/>
                </a:solidFill>
                <a:cs typeface="Arial" panose="020B0604020202020204" pitchFamily="34" charset="0"/>
              </a:rPr>
              <a:t>a buena práctica en proceso de reforma de UN en la región para el UNDG-LAC. </a:t>
            </a:r>
          </a:p>
          <a:p>
            <a:r>
              <a:rPr lang="es-ES" dirty="0" smtClean="0">
                <a:cs typeface="Arial" panose="020B0604020202020204" pitchFamily="34" charset="0"/>
              </a:rPr>
              <a:t>Espacios de intercambio puntuales </a:t>
            </a:r>
            <a:r>
              <a:rPr lang="es-ES" dirty="0" smtClean="0">
                <a:solidFill>
                  <a:srgbClr val="FFC000"/>
                </a:solidFill>
                <a:cs typeface="Arial" panose="020B0604020202020204" pitchFamily="34" charset="0"/>
              </a:rPr>
              <a:t>a comunidad de aprendizaje sostenido.</a:t>
            </a:r>
          </a:p>
          <a:p>
            <a:r>
              <a:rPr lang="es-ES" dirty="0" smtClean="0">
                <a:cs typeface="Arial" panose="020B0604020202020204" pitchFamily="34" charset="0"/>
              </a:rPr>
              <a:t>Retomar orientaciones y recomendaciones globales y regionales y </a:t>
            </a:r>
            <a:r>
              <a:rPr lang="es-ES" dirty="0" smtClean="0">
                <a:solidFill>
                  <a:srgbClr val="FFC000"/>
                </a:solidFill>
                <a:cs typeface="Arial" panose="020B0604020202020204" pitchFamily="34" charset="0"/>
              </a:rPr>
              <a:t>convertirlas en prácticas institucionales. </a:t>
            </a:r>
            <a:endParaRPr lang="es-ES" dirty="0" smtClean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C000"/>
                </a:solidFill>
                <a:cs typeface="Arial" panose="020B0604020202020204" pitchFamily="34" charset="0"/>
              </a:rPr>
              <a:t>MEJORADA LA ACCESIBILIDAD Y CALIDAD DE LOS SERVICIOS EN LOS PAÍSES PARTICIPANTES.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C000"/>
                </a:solidFill>
                <a:cs typeface="Arial" panose="020B0604020202020204" pitchFamily="34" charset="0"/>
              </a:rPr>
              <a:t>REDUCIR EL FEMINICIDIO Y LA REVICTIMIZACIÓN DE LAS MUJERES Y NIÑAS.   </a:t>
            </a:r>
            <a:endParaRPr lang="es-ES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endParaRPr lang="es-ES" dirty="0">
              <a:cs typeface="Arial" panose="020B0604020202020204" pitchFamily="34" charset="0"/>
            </a:endParaRP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2315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301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Avances en Servicios Esenciales en América Latina y el Caribe</vt:lpstr>
      <vt:lpstr>¿Por qué nos “convence” la propuesta de Servicios Esenciales?</vt:lpstr>
      <vt:lpstr>Un poco de historia</vt:lpstr>
      <vt:lpstr>Resultados hasta la fecha y esperados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regional de intercambio  Programa Servicios Esenciales para mujeres y niñas que sufren violencia  en América Latina y el Caribe</dc:title>
  <dc:creator>Nieves bernabeu</dc:creator>
  <cp:lastModifiedBy>Nieves bernabeu</cp:lastModifiedBy>
  <cp:revision>23</cp:revision>
  <dcterms:created xsi:type="dcterms:W3CDTF">2018-11-23T12:48:38Z</dcterms:created>
  <dcterms:modified xsi:type="dcterms:W3CDTF">2018-11-23T19:04:06Z</dcterms:modified>
</cp:coreProperties>
</file>