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2.jp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7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taking a selfie&#10;&#10;Description automatically generated" id="85" name="Google Shape;85;p13"/>
          <p:cNvPicPr preferRelativeResize="0"/>
          <p:nvPr/>
        </p:nvPicPr>
        <p:blipFill rotWithShape="1">
          <a:blip r:embed="rId4">
            <a:alphaModFix/>
          </a:blip>
          <a:srcRect b="11298" l="0" r="0" t="0"/>
          <a:stretch/>
        </p:blipFill>
        <p:spPr>
          <a:xfrm>
            <a:off x="0" y="0"/>
            <a:ext cx="9144000" cy="628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rawing of a cartoon character&#10;&#10;Description automatically generated" id="86" name="Google Shape;86;p13"/>
          <p:cNvPicPr preferRelativeResize="0"/>
          <p:nvPr/>
        </p:nvPicPr>
        <p:blipFill rotWithShape="1">
          <a:blip r:embed="rId5">
            <a:alphaModFix/>
          </a:blip>
          <a:srcRect b="944" l="0" r="0" t="1"/>
          <a:stretch/>
        </p:blipFill>
        <p:spPr>
          <a:xfrm>
            <a:off x="7049328" y="1"/>
            <a:ext cx="2094672" cy="266064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466725" y="332601"/>
            <a:ext cx="3352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200" u="none" cap="none" strike="noStrike">
                <a:solidFill>
                  <a:srgbClr val="EC7203"/>
                </a:solidFill>
                <a:latin typeface="Arial"/>
                <a:ea typeface="Arial"/>
                <a:cs typeface="Arial"/>
                <a:sym typeface="Arial"/>
              </a:rPr>
              <a:t>WEBINAR: COMUNIDAD DE PRÁCTICA</a:t>
            </a:r>
            <a:endParaRPr b="1" sz="1200">
              <a:solidFill>
                <a:srgbClr val="EC720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466725" y="589776"/>
            <a:ext cx="3352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 0 / 0 5 / 2 0 20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447675" y="3954220"/>
            <a:ext cx="6430203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otra pandemia: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Violencia sexual contra niñas,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adolescentes y mujeres jóvenes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190" name="Google Shape;19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 rotWithShape="1">
          <a:blip r:embed="rId4">
            <a:alphaModFix/>
          </a:blip>
          <a:srcRect b="14802" l="21232" r="30276" t="20028"/>
          <a:stretch/>
        </p:blipFill>
        <p:spPr>
          <a:xfrm>
            <a:off x="0" y="-1"/>
            <a:ext cx="374904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2"/>
          <p:cNvSpPr txBox="1"/>
          <p:nvPr/>
        </p:nvSpPr>
        <p:spPr>
          <a:xfrm>
            <a:off x="4042790" y="587567"/>
            <a:ext cx="5407534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Prácticas prometedoras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4077238" y="2286365"/>
            <a:ext cx="4738564" cy="349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Son aquellas que se han institutcionalizado o se encuentran en proceso de estarlo, que atienden necesidades especiales de las niñas, adolescentes y mujeres jóvenes, se orientan a la transformación de la subordinación y operan bajo condiciones que procuren la dignidad, autonomía y libre determinación.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También se considera a las prácticas que coloquen elementos para combatir la normalización de la violencia y la instrumentalización del cuerpo de la mujer en función de la salud sexual y reproductiva.*</a:t>
            </a:r>
            <a:endParaRPr/>
          </a:p>
        </p:txBody>
      </p:sp>
      <p:sp>
        <p:nvSpPr>
          <p:cNvPr id="194" name="Google Shape;194;p22"/>
          <p:cNvSpPr/>
          <p:nvPr/>
        </p:nvSpPr>
        <p:spPr>
          <a:xfrm>
            <a:off x="4361688" y="6390983"/>
            <a:ext cx="4572000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s-MX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Report of the Working Group on the issue of discrimination against women in law and practice (2017) Human Right Council, thirty – fifth session</a:t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rug&#10;&#10;Description automatically generated" id="199" name="Google Shape;19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338" y="0"/>
            <a:ext cx="92106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3"/>
          <p:cNvSpPr txBox="1"/>
          <p:nvPr/>
        </p:nvSpPr>
        <p:spPr>
          <a:xfrm>
            <a:off x="1920240" y="850690"/>
            <a:ext cx="5866861" cy="187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Componentes de los modelos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atención a la violencia sexual contra niñas, adolescentes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 mujeres jóvenes</a:t>
            </a:r>
            <a:endParaRPr b="1" sz="2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3"/>
          <p:cNvSpPr txBox="1"/>
          <p:nvPr/>
        </p:nvSpPr>
        <p:spPr>
          <a:xfrm>
            <a:off x="4240742" y="3578817"/>
            <a:ext cx="47139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Procedimientos de atención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la violencia sexual</a:t>
            </a:r>
            <a:endParaRPr/>
          </a:p>
        </p:txBody>
      </p:sp>
      <p:cxnSp>
        <p:nvCxnSpPr>
          <p:cNvPr id="202" name="Google Shape;202;p23"/>
          <p:cNvCxnSpPr/>
          <p:nvPr/>
        </p:nvCxnSpPr>
        <p:spPr>
          <a:xfrm>
            <a:off x="3515868" y="4120897"/>
            <a:ext cx="0" cy="2860249"/>
          </a:xfrm>
          <a:prstGeom prst="straightConnector1">
            <a:avLst/>
          </a:prstGeom>
          <a:noFill/>
          <a:ln cap="flat" cmpd="sng" w="57150">
            <a:solidFill>
              <a:srgbClr val="EC720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3" name="Google Shape;203;p23"/>
          <p:cNvSpPr/>
          <p:nvPr/>
        </p:nvSpPr>
        <p:spPr>
          <a:xfrm>
            <a:off x="3072384" y="4935651"/>
            <a:ext cx="950976" cy="950976"/>
          </a:xfrm>
          <a:prstGeom prst="ellipse">
            <a:avLst/>
          </a:prstGeom>
          <a:solidFill>
            <a:srgbClr val="EC7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3"/>
          <p:cNvSpPr/>
          <p:nvPr/>
        </p:nvSpPr>
        <p:spPr>
          <a:xfrm>
            <a:off x="3047892" y="3483864"/>
            <a:ext cx="950976" cy="950976"/>
          </a:xfrm>
          <a:prstGeom prst="ellipse">
            <a:avLst/>
          </a:prstGeom>
          <a:solidFill>
            <a:srgbClr val="EC7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4191168" y="5008803"/>
            <a:ext cx="47139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Servicios integrales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atención</a:t>
            </a:r>
            <a:endParaRPr/>
          </a:p>
        </p:txBody>
      </p:sp>
      <p:pic>
        <p:nvPicPr>
          <p:cNvPr id="206" name="Google Shape;20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2975" y="3365160"/>
            <a:ext cx="1525786" cy="117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87220" y="4488853"/>
            <a:ext cx="1321304" cy="1709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rug&#10;&#10;Description automatically generated" id="212" name="Google Shape;21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338" y="0"/>
            <a:ext cx="92106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4"/>
          <p:cNvSpPr txBox="1"/>
          <p:nvPr/>
        </p:nvSpPr>
        <p:spPr>
          <a:xfrm>
            <a:off x="4191168" y="3168320"/>
            <a:ext cx="47139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Registros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administrativos</a:t>
            </a:r>
            <a:endParaRPr/>
          </a:p>
        </p:txBody>
      </p:sp>
      <p:cxnSp>
        <p:nvCxnSpPr>
          <p:cNvPr id="214" name="Google Shape;214;p24"/>
          <p:cNvCxnSpPr/>
          <p:nvPr/>
        </p:nvCxnSpPr>
        <p:spPr>
          <a:xfrm>
            <a:off x="3515868" y="0"/>
            <a:ext cx="0" cy="5008803"/>
          </a:xfrm>
          <a:prstGeom prst="straightConnector1">
            <a:avLst/>
          </a:prstGeom>
          <a:noFill/>
          <a:ln cap="flat" cmpd="sng" w="57150">
            <a:solidFill>
              <a:srgbClr val="EC720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5" name="Google Shape;215;p24"/>
          <p:cNvSpPr/>
          <p:nvPr/>
        </p:nvSpPr>
        <p:spPr>
          <a:xfrm>
            <a:off x="3072384" y="3046775"/>
            <a:ext cx="950976" cy="950976"/>
          </a:xfrm>
          <a:prstGeom prst="ellipse">
            <a:avLst/>
          </a:prstGeom>
          <a:solidFill>
            <a:srgbClr val="EC7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4"/>
          <p:cNvSpPr/>
          <p:nvPr/>
        </p:nvSpPr>
        <p:spPr>
          <a:xfrm>
            <a:off x="3047892" y="1177584"/>
            <a:ext cx="950976" cy="950976"/>
          </a:xfrm>
          <a:prstGeom prst="ellipse">
            <a:avLst/>
          </a:prstGeom>
          <a:solidFill>
            <a:srgbClr val="EC7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4191168" y="4816779"/>
            <a:ext cx="47139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Programas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prevención</a:t>
            </a:r>
            <a:endParaRPr/>
          </a:p>
        </p:txBody>
      </p:sp>
      <p:sp>
        <p:nvSpPr>
          <p:cNvPr id="218" name="Google Shape;218;p24"/>
          <p:cNvSpPr/>
          <p:nvPr/>
        </p:nvSpPr>
        <p:spPr>
          <a:xfrm>
            <a:off x="3040380" y="4784841"/>
            <a:ext cx="950976" cy="950976"/>
          </a:xfrm>
          <a:prstGeom prst="ellipse">
            <a:avLst/>
          </a:prstGeom>
          <a:solidFill>
            <a:srgbClr val="EC7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4191168" y="1177584"/>
            <a:ext cx="471392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Acceso a la justicia,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medidas especiales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protección y garantía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derechos</a:t>
            </a:r>
            <a:endParaRPr/>
          </a:p>
        </p:txBody>
      </p:sp>
      <p:pic>
        <p:nvPicPr>
          <p:cNvPr id="220" name="Google Shape;22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3056" y="926350"/>
            <a:ext cx="1030304" cy="1333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0380" y="3046775"/>
            <a:ext cx="1189832" cy="91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40194" y="4680651"/>
            <a:ext cx="815355" cy="1055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227" name="Google Shape;22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 txBox="1"/>
          <p:nvPr/>
        </p:nvSpPr>
        <p:spPr>
          <a:xfrm>
            <a:off x="1287332" y="650794"/>
            <a:ext cx="412356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400">
                <a:solidFill>
                  <a:srgbClr val="3F1B26"/>
                </a:solidFill>
                <a:latin typeface="Arial"/>
                <a:ea typeface="Arial"/>
                <a:cs typeface="Arial"/>
                <a:sym typeface="Arial"/>
              </a:rPr>
              <a:t>C O N T A C T O </a:t>
            </a:r>
            <a:endParaRPr/>
          </a:p>
        </p:txBody>
      </p:sp>
      <p:sp>
        <p:nvSpPr>
          <p:cNvPr id="229" name="Google Shape;229;p25"/>
          <p:cNvSpPr txBox="1"/>
          <p:nvPr/>
        </p:nvSpPr>
        <p:spPr>
          <a:xfrm>
            <a:off x="1287332" y="850690"/>
            <a:ext cx="64302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¡Gracias!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5"/>
          <p:cNvSpPr txBox="1"/>
          <p:nvPr/>
        </p:nvSpPr>
        <p:spPr>
          <a:xfrm>
            <a:off x="1782632" y="2354758"/>
            <a:ext cx="6469308" cy="2785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www.cladem.org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/REDCLADEM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@CLADEM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@clademregional</a:t>
            </a:r>
            <a:endParaRPr b="1"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5"/>
          <p:cNvSpPr txBox="1"/>
          <p:nvPr/>
        </p:nvSpPr>
        <p:spPr>
          <a:xfrm>
            <a:off x="4751384" y="5417486"/>
            <a:ext cx="402685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Apartado Postal 1-0470 / Lima, Peú</a:t>
            </a: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Fax: (51) 463-5398 </a:t>
            </a:r>
            <a:endParaRPr/>
          </a:p>
        </p:txBody>
      </p:sp>
      <p:pic>
        <p:nvPicPr>
          <p:cNvPr descr="A close up of a logo&#10;&#10;Description automatically generated" id="232" name="Google Shape;23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337" y="3582595"/>
            <a:ext cx="1353961" cy="11308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33" name="Google Shape;23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7633" y="4314130"/>
            <a:ext cx="1150623" cy="960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234" name="Google Shape;23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7633" y="2803661"/>
            <a:ext cx="1368742" cy="1143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235" name="Google Shape;235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3625" y="2077408"/>
            <a:ext cx="1289970" cy="1078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3573" y="-46348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2560700" y="579489"/>
            <a:ext cx="41235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3F1B26"/>
                </a:solidFill>
                <a:latin typeface="Arial"/>
                <a:ea typeface="Arial"/>
                <a:cs typeface="Arial"/>
                <a:sym typeface="Arial"/>
              </a:rPr>
              <a:t>LA OTRA PANDEMIA</a:t>
            </a:r>
            <a:endParaRPr b="1" sz="3200">
              <a:solidFill>
                <a:srgbClr val="3F1B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1356898" y="850690"/>
            <a:ext cx="643020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356898" y="1622899"/>
            <a:ext cx="6923980" cy="4324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Las situaciones de emergencia, las catástrofes de origen natural o no, tienen como consecuencia el aumento de la violencia hacia las mujeres, El confinamiento en los hogares por varios días, la frustración y el estrés por razones económicas, el aumento de la ansiedad por la sobreexposición de información en medios de comunicación y redes, son factores que pueden aumentar las situaciones de violencia.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14"/>
          <p:cNvCxnSpPr/>
          <p:nvPr/>
        </p:nvCxnSpPr>
        <p:spPr>
          <a:xfrm>
            <a:off x="1123117" y="2557218"/>
            <a:ext cx="0" cy="1825596"/>
          </a:xfrm>
          <a:prstGeom prst="straightConnector1">
            <a:avLst/>
          </a:prstGeom>
          <a:noFill/>
          <a:ln cap="flat" cmpd="sng" w="19050">
            <a:solidFill>
              <a:srgbClr val="3F1B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" name="Google Shape;99;p14"/>
          <p:cNvSpPr/>
          <p:nvPr/>
        </p:nvSpPr>
        <p:spPr>
          <a:xfrm>
            <a:off x="1075647" y="3387530"/>
            <a:ext cx="106326" cy="106326"/>
          </a:xfrm>
          <a:prstGeom prst="ellipse">
            <a:avLst/>
          </a:prstGeom>
          <a:solidFill>
            <a:srgbClr val="3F1B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104" name="Google Shape;1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1287332" y="346193"/>
            <a:ext cx="64302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Contexto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1287331" y="1334653"/>
            <a:ext cx="7226047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Esta otra pandemia ha cobrado más vidas de mujeres, niñas y adolescentes que la del COVID-19, en promedio </a:t>
            </a:r>
            <a:r>
              <a:rPr b="1" lang="es-MX" sz="2000">
                <a:solidFill>
                  <a:srgbClr val="F4B081"/>
                </a:solidFill>
                <a:latin typeface="Arial"/>
                <a:ea typeface="Arial"/>
                <a:cs typeface="Arial"/>
                <a:sym typeface="Arial"/>
              </a:rPr>
              <a:t>3 veces </a:t>
            </a: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más en el mismo periodo, de acuerdo con datos abiertos de algunos países.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Muestra de ello es lo que ocurre en México, donde desde el 23 de marzo, las llamadas de auxilio recibidas crecieron </a:t>
            </a:r>
            <a:r>
              <a:rPr b="1" lang="es-MX" sz="2000">
                <a:solidFill>
                  <a:srgbClr val="F4B081"/>
                </a:solidFill>
                <a:latin typeface="Arial"/>
                <a:ea typeface="Arial"/>
                <a:cs typeface="Arial"/>
                <a:sym typeface="Arial"/>
              </a:rPr>
              <a:t>60% </a:t>
            </a: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 los 69 refugios están entre el </a:t>
            </a:r>
            <a:r>
              <a:rPr b="1" lang="es-MX" sz="2000">
                <a:solidFill>
                  <a:srgbClr val="F4B081"/>
                </a:solidFill>
                <a:latin typeface="Arial"/>
                <a:ea typeface="Arial"/>
                <a:cs typeface="Arial"/>
                <a:sym typeface="Arial"/>
              </a:rPr>
              <a:t>80% y el 110% </a:t>
            </a: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su capacidad.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Otro dato que ejemplifica la condición de vulnerabilidad es que de las víctimas de violencia sexual reportadas en Colombia </a:t>
            </a:r>
            <a:r>
              <a:rPr lang="es-MX" sz="1800">
                <a:solidFill>
                  <a:srgbClr val="F4B081"/>
                </a:solidFill>
                <a:latin typeface="Arial"/>
                <a:ea typeface="Arial"/>
                <a:cs typeface="Arial"/>
                <a:sym typeface="Arial"/>
              </a:rPr>
              <a:t>(1 cada 23 horas), </a:t>
            </a: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b="1" lang="es-MX" sz="2000">
                <a:solidFill>
                  <a:srgbClr val="F4B081"/>
                </a:solidFill>
                <a:latin typeface="Arial"/>
                <a:ea typeface="Arial"/>
                <a:cs typeface="Arial"/>
                <a:sym typeface="Arial"/>
              </a:rPr>
              <a:t>87%</a:t>
            </a: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fueron niñas y adolescentes; en el </a:t>
            </a:r>
            <a:r>
              <a:rPr b="1" lang="es-MX" sz="2000">
                <a:solidFill>
                  <a:srgbClr val="F4B081"/>
                </a:solidFill>
                <a:latin typeface="Arial"/>
                <a:ea typeface="Arial"/>
                <a:cs typeface="Arial"/>
                <a:sym typeface="Arial"/>
              </a:rPr>
              <a:t>71,2 %</a:t>
            </a: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los casos, el presunto </a:t>
            </a:r>
            <a:r>
              <a:rPr b="1" lang="es-MX" sz="2000">
                <a:solidFill>
                  <a:srgbClr val="F4B081"/>
                </a:solidFill>
                <a:latin typeface="Arial"/>
                <a:ea typeface="Arial"/>
                <a:cs typeface="Arial"/>
                <a:sym typeface="Arial"/>
              </a:rPr>
              <a:t>agresor fue un familiar o un conocido</a:t>
            </a: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y el escenario fue la </a:t>
            </a:r>
            <a:r>
              <a:rPr b="1" lang="es-MX" sz="2000">
                <a:solidFill>
                  <a:srgbClr val="F4B081"/>
                </a:solidFill>
                <a:latin typeface="Arial"/>
                <a:ea typeface="Arial"/>
                <a:cs typeface="Arial"/>
                <a:sym typeface="Arial"/>
              </a:rPr>
              <a:t>vivienda</a:t>
            </a: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p15"/>
          <p:cNvCxnSpPr/>
          <p:nvPr/>
        </p:nvCxnSpPr>
        <p:spPr>
          <a:xfrm>
            <a:off x="1097280" y="2185416"/>
            <a:ext cx="47246" cy="3847522"/>
          </a:xfrm>
          <a:prstGeom prst="straightConnector1">
            <a:avLst/>
          </a:prstGeom>
          <a:noFill/>
          <a:ln cap="flat" cmpd="sng" w="19050">
            <a:solidFill>
              <a:srgbClr val="3F1B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5"/>
          <p:cNvSpPr/>
          <p:nvPr/>
        </p:nvSpPr>
        <p:spPr>
          <a:xfrm>
            <a:off x="1044117" y="2118714"/>
            <a:ext cx="106326" cy="106326"/>
          </a:xfrm>
          <a:prstGeom prst="ellipse">
            <a:avLst/>
          </a:prstGeom>
          <a:solidFill>
            <a:srgbClr val="3F1B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1064470" y="3736706"/>
            <a:ext cx="106326" cy="106326"/>
          </a:xfrm>
          <a:prstGeom prst="ellipse">
            <a:avLst/>
          </a:prstGeom>
          <a:solidFill>
            <a:srgbClr val="3F1B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1080240" y="5034732"/>
            <a:ext cx="106326" cy="106326"/>
          </a:xfrm>
          <a:prstGeom prst="ellipse">
            <a:avLst/>
          </a:prstGeom>
          <a:solidFill>
            <a:srgbClr val="3F1B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115" name="Google Shape;1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1091363" y="493826"/>
            <a:ext cx="7226047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confinamiento aumenta el riesgo de exposición ya que hay “mayor actividad en línea de quienes buscan materiales relacionados con abuso infantil” , NNA pasan más tiempo en línea y el confinamiento hace que se sientan ansiosos o solitarios y, en esa situación, sean más vulnerables a predadores en Internet, con lo que se exponen también a trata.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condición migratoria, la detención en refugios o centros con otros adultos, son factores que incrementan el riesgo a sufrir situaciones de violencia, así como la institucionalización sin posibilidades de solicitar auxilio y protección externa.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prioridad que en estos momentos tiene la respuesta al COVID 19, limita la respuesta efectiva y articulada de instancias de protección y auxilio en casos de violencia.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" name="Google Shape;117;p16"/>
          <p:cNvCxnSpPr/>
          <p:nvPr/>
        </p:nvCxnSpPr>
        <p:spPr>
          <a:xfrm>
            <a:off x="1091363" y="0"/>
            <a:ext cx="5917" cy="5541264"/>
          </a:xfrm>
          <a:prstGeom prst="straightConnector1">
            <a:avLst/>
          </a:prstGeom>
          <a:noFill/>
          <a:ln cap="flat" cmpd="sng" w="19050">
            <a:solidFill>
              <a:srgbClr val="3F1B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" name="Google Shape;118;p16"/>
          <p:cNvSpPr/>
          <p:nvPr/>
        </p:nvSpPr>
        <p:spPr>
          <a:xfrm>
            <a:off x="1044117" y="2118714"/>
            <a:ext cx="106326" cy="106326"/>
          </a:xfrm>
          <a:prstGeom prst="ellipse">
            <a:avLst/>
          </a:prstGeom>
          <a:solidFill>
            <a:srgbClr val="3F1B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1043450" y="3736706"/>
            <a:ext cx="106326" cy="106326"/>
          </a:xfrm>
          <a:prstGeom prst="ellipse">
            <a:avLst/>
          </a:prstGeom>
          <a:solidFill>
            <a:srgbClr val="3F1B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1038200" y="5034732"/>
            <a:ext cx="106326" cy="106326"/>
          </a:xfrm>
          <a:prstGeom prst="ellipse">
            <a:avLst/>
          </a:prstGeom>
          <a:solidFill>
            <a:srgbClr val="3F1B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125" name="Google Shape;1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>
            <p:ph type="title"/>
          </p:nvPr>
        </p:nvSpPr>
        <p:spPr>
          <a:xfrm>
            <a:off x="346840" y="457200"/>
            <a:ext cx="3247697" cy="4240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None/>
            </a:pPr>
            <a:r>
              <a:rPr b="1" lang="es-MX" sz="288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Análisis sobre modelos </a:t>
            </a:r>
            <a:br>
              <a:rPr b="1" lang="es-MX" sz="288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MX" sz="288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 rutas efectivas de respuesta </a:t>
            </a:r>
            <a:br>
              <a:rPr b="1" lang="es-MX" sz="288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MX" sz="288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la violencia sexual contra niñas, adolescentes y mujeres jóvenes</a:t>
            </a:r>
            <a:endParaRPr sz="2880"/>
          </a:p>
        </p:txBody>
      </p:sp>
      <p:pic>
        <p:nvPicPr>
          <p:cNvPr id="127" name="Google Shape;127;p1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1" r="44063" t="0"/>
          <a:stretch/>
        </p:blipFill>
        <p:spPr>
          <a:xfrm>
            <a:off x="3860047" y="0"/>
            <a:ext cx="5315484" cy="631671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>
            <p:ph idx="2" type="body"/>
          </p:nvPr>
        </p:nvSpPr>
        <p:spPr>
          <a:xfrm>
            <a:off x="443405" y="5449981"/>
            <a:ext cx="3322049" cy="367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1B26"/>
              </a:buClr>
              <a:buSzPts val="1600"/>
              <a:buNone/>
            </a:pPr>
            <a:r>
              <a:rPr b="1" lang="es-MX">
                <a:solidFill>
                  <a:srgbClr val="3F1B26"/>
                </a:solidFill>
                <a:latin typeface="Arial"/>
                <a:ea typeface="Arial"/>
                <a:cs typeface="Arial"/>
                <a:sym typeface="Arial"/>
              </a:rPr>
              <a:t>G A B R I E L A   R E V U E L T A 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rug&#10;&#10;Description automatically generated" id="133" name="Google Shape;1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338" y="0"/>
            <a:ext cx="92106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>
            <a:off x="1920240" y="579489"/>
            <a:ext cx="412356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400">
                <a:solidFill>
                  <a:srgbClr val="3F1B26"/>
                </a:solidFill>
                <a:latin typeface="Arial"/>
                <a:ea typeface="Arial"/>
                <a:cs typeface="Arial"/>
                <a:sym typeface="Arial"/>
              </a:rPr>
              <a:t>SISTEMATIZANDO PRÁCTICAS PROMETEDORAS</a:t>
            </a:r>
            <a:endParaRPr b="1" sz="1400">
              <a:solidFill>
                <a:srgbClr val="3F1B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1920240" y="850690"/>
            <a:ext cx="586686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Marco conceptual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1920240" y="1719668"/>
            <a:ext cx="66934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Análisis modelos de respuesta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efectiva contra la violencia sexual </a:t>
            </a:r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4009453" y="2755237"/>
            <a:ext cx="471392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Principios feministas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la investigación</a:t>
            </a:r>
            <a:endParaRPr/>
          </a:p>
        </p:txBody>
      </p:sp>
      <p:sp>
        <p:nvSpPr>
          <p:cNvPr id="138" name="Google Shape;138;p18"/>
          <p:cNvSpPr txBox="1"/>
          <p:nvPr/>
        </p:nvSpPr>
        <p:spPr>
          <a:xfrm>
            <a:off x="4009453" y="3483864"/>
            <a:ext cx="471392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Enfoque de derechos humanos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 perspectiva de género</a:t>
            </a:r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4009452" y="4352842"/>
            <a:ext cx="47139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Enfoque victimológico</a:t>
            </a:r>
            <a:endParaRPr/>
          </a:p>
        </p:txBody>
      </p:sp>
      <p:sp>
        <p:nvSpPr>
          <p:cNvPr id="140" name="Google Shape;140;p18"/>
          <p:cNvSpPr txBox="1"/>
          <p:nvPr/>
        </p:nvSpPr>
        <p:spPr>
          <a:xfrm>
            <a:off x="4052125" y="4935165"/>
            <a:ext cx="471392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Enfoque Interseccional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 generacional</a:t>
            </a:r>
            <a:endParaRPr/>
          </a:p>
        </p:txBody>
      </p:sp>
      <p:sp>
        <p:nvSpPr>
          <p:cNvPr id="141" name="Google Shape;141;p18"/>
          <p:cNvSpPr txBox="1"/>
          <p:nvPr/>
        </p:nvSpPr>
        <p:spPr>
          <a:xfrm>
            <a:off x="4052125" y="5700754"/>
            <a:ext cx="471392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Modelo ecológico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prevención de la violencia</a:t>
            </a:r>
            <a:endParaRPr/>
          </a:p>
        </p:txBody>
      </p:sp>
      <p:cxnSp>
        <p:nvCxnSpPr>
          <p:cNvPr id="142" name="Google Shape;142;p18"/>
          <p:cNvCxnSpPr>
            <a:endCxn id="143" idx="0"/>
          </p:cNvCxnSpPr>
          <p:nvPr/>
        </p:nvCxnSpPr>
        <p:spPr>
          <a:xfrm>
            <a:off x="3461004" y="3145586"/>
            <a:ext cx="0" cy="2555400"/>
          </a:xfrm>
          <a:prstGeom prst="straightConnector1">
            <a:avLst/>
          </a:prstGeom>
          <a:noFill/>
          <a:ln cap="flat" cmpd="sng" w="38100">
            <a:solidFill>
              <a:srgbClr val="3F1B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4" name="Google Shape;144;p18"/>
          <p:cNvSpPr/>
          <p:nvPr/>
        </p:nvSpPr>
        <p:spPr>
          <a:xfrm>
            <a:off x="3145536" y="2755237"/>
            <a:ext cx="630936" cy="630936"/>
          </a:xfrm>
          <a:prstGeom prst="ellipse">
            <a:avLst/>
          </a:prstGeom>
          <a:solidFill>
            <a:srgbClr val="A3195B"/>
          </a:solidFill>
          <a:ln cap="flat" cmpd="sng" w="38100">
            <a:solidFill>
              <a:srgbClr val="3F1B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3145536" y="3489961"/>
            <a:ext cx="630936" cy="630936"/>
          </a:xfrm>
          <a:prstGeom prst="ellipse">
            <a:avLst/>
          </a:prstGeom>
          <a:solidFill>
            <a:srgbClr val="A3195B"/>
          </a:solidFill>
          <a:ln cap="flat" cmpd="sng" w="38100">
            <a:solidFill>
              <a:srgbClr val="3F1B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3145536" y="4224685"/>
            <a:ext cx="630936" cy="630936"/>
          </a:xfrm>
          <a:prstGeom prst="ellipse">
            <a:avLst/>
          </a:prstGeom>
          <a:solidFill>
            <a:srgbClr val="A3195B"/>
          </a:solidFill>
          <a:ln cap="flat" cmpd="sng" w="38100">
            <a:solidFill>
              <a:srgbClr val="3F1B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3145536" y="4950265"/>
            <a:ext cx="630936" cy="630936"/>
          </a:xfrm>
          <a:prstGeom prst="ellipse">
            <a:avLst/>
          </a:prstGeom>
          <a:solidFill>
            <a:srgbClr val="A3195B"/>
          </a:solidFill>
          <a:ln cap="flat" cmpd="sng" w="38100">
            <a:solidFill>
              <a:srgbClr val="3F1B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3145536" y="5700986"/>
            <a:ext cx="630936" cy="630936"/>
          </a:xfrm>
          <a:prstGeom prst="ellipse">
            <a:avLst/>
          </a:prstGeom>
          <a:solidFill>
            <a:srgbClr val="A3195B"/>
          </a:solidFill>
          <a:ln cap="flat" cmpd="sng" w="38100">
            <a:solidFill>
              <a:srgbClr val="3F1B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3209545" y="2880651"/>
            <a:ext cx="49377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49" name="Google Shape;149;p18"/>
          <p:cNvSpPr txBox="1"/>
          <p:nvPr/>
        </p:nvSpPr>
        <p:spPr>
          <a:xfrm>
            <a:off x="3232309" y="3614518"/>
            <a:ext cx="49377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50" name="Google Shape;150;p18"/>
          <p:cNvSpPr txBox="1"/>
          <p:nvPr/>
        </p:nvSpPr>
        <p:spPr>
          <a:xfrm>
            <a:off x="3218498" y="4337675"/>
            <a:ext cx="49377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3207927" y="5065678"/>
            <a:ext cx="49377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52" name="Google Shape;152;p18"/>
          <p:cNvSpPr txBox="1"/>
          <p:nvPr/>
        </p:nvSpPr>
        <p:spPr>
          <a:xfrm>
            <a:off x="3230690" y="5811627"/>
            <a:ext cx="49377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157" name="Google Shape;15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 txBox="1"/>
          <p:nvPr/>
        </p:nvSpPr>
        <p:spPr>
          <a:xfrm>
            <a:off x="1356898" y="850690"/>
            <a:ext cx="64302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 general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1287332" y="2430958"/>
            <a:ext cx="692398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Analizar, a partir de los estándares de derechos humanos, los modelos y rutas de atención de la violencia sexual contra niñas, adolescentes y mujeres jóvenes, a fin de sistematizar los hallazgos en prácticas prometedoras susceptibles de ser replicables en la región de América Latina y El Caribe.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164" name="Google Shape;16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/>
        </p:nvSpPr>
        <p:spPr>
          <a:xfrm>
            <a:off x="855725" y="542913"/>
            <a:ext cx="412356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400">
                <a:solidFill>
                  <a:srgbClr val="3F1B26"/>
                </a:solidFill>
                <a:latin typeface="Arial"/>
                <a:ea typeface="Arial"/>
                <a:cs typeface="Arial"/>
                <a:sym typeface="Arial"/>
              </a:rPr>
              <a:t>METODOLOGÍA</a:t>
            </a:r>
            <a:endParaRPr b="1" sz="1400">
              <a:solidFill>
                <a:srgbClr val="3F1B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865250" y="812590"/>
            <a:ext cx="6430203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Recopilación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información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1330070" y="2826954"/>
            <a:ext cx="20894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Análisis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documental</a:t>
            </a:r>
            <a:endParaRPr/>
          </a:p>
        </p:txBody>
      </p:sp>
      <p:sp>
        <p:nvSpPr>
          <p:cNvPr id="168" name="Google Shape;168;p20"/>
          <p:cNvSpPr txBox="1"/>
          <p:nvPr/>
        </p:nvSpPr>
        <p:spPr>
          <a:xfrm>
            <a:off x="1330070" y="4531493"/>
            <a:ext cx="24323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Trabajo de campo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entrevistas</a:t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4362841" y="2745712"/>
            <a:ext cx="358100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s-MX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Procedimientos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s-MX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Acceso a la justicia y medidas especiales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s-MX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Servicios especializados / intersectoriales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s-MX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Registros administrativos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s-MX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Prevención</a:t>
            </a:r>
            <a:endParaRPr/>
          </a:p>
        </p:txBody>
      </p:sp>
      <p:sp>
        <p:nvSpPr>
          <p:cNvPr id="170" name="Google Shape;170;p20"/>
          <p:cNvSpPr txBox="1"/>
          <p:nvPr/>
        </p:nvSpPr>
        <p:spPr>
          <a:xfrm>
            <a:off x="4430077" y="4497020"/>
            <a:ext cx="351377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Experiencias sobre modelos y rutas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respuesta:</a:t>
            </a:r>
            <a:endParaRPr/>
          </a:p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s-MX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Expertas, OSC y líderes en la materia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s-MX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Personal judicial y operativo</a:t>
            </a:r>
            <a:endParaRPr/>
          </a:p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20"/>
          <p:cNvCxnSpPr/>
          <p:nvPr/>
        </p:nvCxnSpPr>
        <p:spPr>
          <a:xfrm>
            <a:off x="1219200" y="3520910"/>
            <a:ext cx="2990850" cy="0"/>
          </a:xfrm>
          <a:prstGeom prst="straightConnector1">
            <a:avLst/>
          </a:prstGeom>
          <a:noFill/>
          <a:ln cap="flat" cmpd="sng" w="38100">
            <a:solidFill>
              <a:srgbClr val="EC720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2" name="Google Shape;172;p20"/>
          <p:cNvCxnSpPr/>
          <p:nvPr/>
        </p:nvCxnSpPr>
        <p:spPr>
          <a:xfrm>
            <a:off x="1238250" y="5283035"/>
            <a:ext cx="2990850" cy="0"/>
          </a:xfrm>
          <a:prstGeom prst="straightConnector1">
            <a:avLst/>
          </a:prstGeom>
          <a:noFill/>
          <a:ln cap="flat" cmpd="sng" w="38100">
            <a:solidFill>
              <a:srgbClr val="EC720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3" name="Google Shape;173;p20"/>
          <p:cNvSpPr/>
          <p:nvPr/>
        </p:nvSpPr>
        <p:spPr>
          <a:xfrm>
            <a:off x="4229100" y="2466975"/>
            <a:ext cx="3695700" cy="1611417"/>
          </a:xfrm>
          <a:prstGeom prst="rect">
            <a:avLst/>
          </a:prstGeom>
          <a:noFill/>
          <a:ln cap="flat" cmpd="sng" w="38100">
            <a:solidFill>
              <a:srgbClr val="EC720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4229100" y="4291475"/>
            <a:ext cx="3695700" cy="1611417"/>
          </a:xfrm>
          <a:prstGeom prst="rect">
            <a:avLst/>
          </a:prstGeom>
          <a:noFill/>
          <a:ln cap="flat" cmpd="sng" w="38100">
            <a:solidFill>
              <a:srgbClr val="EC720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179" name="Google Shape;17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1"/>
          <p:cNvSpPr txBox="1"/>
          <p:nvPr/>
        </p:nvSpPr>
        <p:spPr>
          <a:xfrm>
            <a:off x="1287332" y="850690"/>
            <a:ext cx="64302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Alcances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1782632" y="2126158"/>
            <a:ext cx="6469308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análisis de modelos y rutas de respuesta efectiva define la circunstancia y avances de cada país.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Considera como parámetro el estándar internacional, así como las directrices para la prevención.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análisis regional posibilitará el intercambio de prácticas replicables, mediante su difusión.</a:t>
            </a:r>
            <a:endParaRPr b="1"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21"/>
          <p:cNvCxnSpPr/>
          <p:nvPr/>
        </p:nvCxnSpPr>
        <p:spPr>
          <a:xfrm>
            <a:off x="1564005" y="2323958"/>
            <a:ext cx="0" cy="2752867"/>
          </a:xfrm>
          <a:prstGeom prst="straightConnector1">
            <a:avLst/>
          </a:prstGeom>
          <a:noFill/>
          <a:ln cap="flat" cmpd="sng" w="19050">
            <a:solidFill>
              <a:srgbClr val="3F1B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3" name="Google Shape;183;p21"/>
          <p:cNvSpPr/>
          <p:nvPr/>
        </p:nvSpPr>
        <p:spPr>
          <a:xfrm>
            <a:off x="1515068" y="2323958"/>
            <a:ext cx="106326" cy="106326"/>
          </a:xfrm>
          <a:prstGeom prst="ellipse">
            <a:avLst/>
          </a:prstGeom>
          <a:solidFill>
            <a:srgbClr val="3F1B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1"/>
          <p:cNvSpPr/>
          <p:nvPr/>
        </p:nvSpPr>
        <p:spPr>
          <a:xfrm>
            <a:off x="1512631" y="3594065"/>
            <a:ext cx="106326" cy="106326"/>
          </a:xfrm>
          <a:prstGeom prst="ellipse">
            <a:avLst/>
          </a:prstGeom>
          <a:solidFill>
            <a:srgbClr val="3F1B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1"/>
          <p:cNvSpPr/>
          <p:nvPr/>
        </p:nvSpPr>
        <p:spPr>
          <a:xfrm>
            <a:off x="1511451" y="4977587"/>
            <a:ext cx="106326" cy="106326"/>
          </a:xfrm>
          <a:prstGeom prst="ellipse">
            <a:avLst/>
          </a:prstGeom>
          <a:solidFill>
            <a:srgbClr val="3F1B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