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85" r:id="rId2"/>
    <p:sldId id="537" r:id="rId3"/>
    <p:sldId id="569" r:id="rId4"/>
    <p:sldId id="570" r:id="rId5"/>
    <p:sldId id="354" r:id="rId6"/>
    <p:sldId id="359" r:id="rId7"/>
    <p:sldId id="487" r:id="rId8"/>
    <p:sldId id="501" r:id="rId9"/>
    <p:sldId id="358" r:id="rId10"/>
    <p:sldId id="561" r:id="rId11"/>
    <p:sldId id="562" r:id="rId12"/>
    <p:sldId id="563" r:id="rId13"/>
    <p:sldId id="491" r:id="rId14"/>
    <p:sldId id="492" r:id="rId15"/>
    <p:sldId id="493" r:id="rId16"/>
    <p:sldId id="494" r:id="rId17"/>
    <p:sldId id="495" r:id="rId18"/>
    <p:sldId id="498" r:id="rId19"/>
    <p:sldId id="503" r:id="rId20"/>
    <p:sldId id="506" r:id="rId21"/>
    <p:sldId id="507" r:id="rId22"/>
    <p:sldId id="510" r:id="rId23"/>
    <p:sldId id="360" r:id="rId24"/>
    <p:sldId id="363" r:id="rId25"/>
    <p:sldId id="571" r:id="rId26"/>
  </p:sldIdLst>
  <p:sldSz cx="9144000" cy="6858000" type="screen4x3"/>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A1B391-7230-4A12-9DE3-0DE06807BC47}" type="doc">
      <dgm:prSet loTypeId="urn:microsoft.com/office/officeart/2005/8/layout/hProcess9" loCatId="process" qsTypeId="urn:microsoft.com/office/officeart/2005/8/quickstyle/simple1" qsCatId="simple" csTypeId="urn:microsoft.com/office/officeart/2005/8/colors/accent1_2" csCatId="accent1" phldr="1"/>
      <dgm:spPr/>
    </dgm:pt>
    <dgm:pt modelId="{806ADA20-3963-4D92-A641-E5CF3BFD7527}">
      <dgm:prSet phldrT="[Texto]"/>
      <dgm:spPr/>
      <dgm:t>
        <a:bodyPr/>
        <a:lstStyle/>
        <a:p>
          <a:r>
            <a:rPr lang="es-CR" b="1" dirty="0">
              <a:solidFill>
                <a:schemeClr val="tx1"/>
              </a:solidFill>
            </a:rPr>
            <a:t>Investigación </a:t>
          </a:r>
        </a:p>
      </dgm:t>
    </dgm:pt>
    <dgm:pt modelId="{C745B5E3-50A7-4ACE-A453-7A3D601DE25F}" type="parTrans" cxnId="{C6961BF0-F969-4C54-9F9D-AD9C7451E3C2}">
      <dgm:prSet/>
      <dgm:spPr/>
      <dgm:t>
        <a:bodyPr/>
        <a:lstStyle/>
        <a:p>
          <a:endParaRPr lang="es-CR"/>
        </a:p>
      </dgm:t>
    </dgm:pt>
    <dgm:pt modelId="{81A38782-DA6D-4AC8-9A2C-B0469CB24FE2}" type="sibTrans" cxnId="{C6961BF0-F969-4C54-9F9D-AD9C7451E3C2}">
      <dgm:prSet/>
      <dgm:spPr/>
      <dgm:t>
        <a:bodyPr/>
        <a:lstStyle/>
        <a:p>
          <a:endParaRPr lang="es-CR"/>
        </a:p>
      </dgm:t>
    </dgm:pt>
    <dgm:pt modelId="{922916B6-56DB-4D9C-991C-74267B09B7EF}">
      <dgm:prSet phldrT="[Texto]"/>
      <dgm:spPr/>
      <dgm:t>
        <a:bodyPr/>
        <a:lstStyle/>
        <a:p>
          <a:r>
            <a:rPr lang="es-CR" b="1" dirty="0">
              <a:solidFill>
                <a:schemeClr val="tx1"/>
              </a:solidFill>
            </a:rPr>
            <a:t>Procesos re/educativos </a:t>
          </a:r>
        </a:p>
      </dgm:t>
    </dgm:pt>
    <dgm:pt modelId="{C958D720-B0B7-4D0A-B965-85D0C67EEDE8}" type="parTrans" cxnId="{E02D322F-E40C-44B3-BC4E-BF866F4102DB}">
      <dgm:prSet/>
      <dgm:spPr/>
      <dgm:t>
        <a:bodyPr/>
        <a:lstStyle/>
        <a:p>
          <a:endParaRPr lang="es-CR"/>
        </a:p>
      </dgm:t>
    </dgm:pt>
    <dgm:pt modelId="{E2C79287-DAA5-41C3-BEF0-34F591FD8CD1}" type="sibTrans" cxnId="{E02D322F-E40C-44B3-BC4E-BF866F4102DB}">
      <dgm:prSet/>
      <dgm:spPr/>
      <dgm:t>
        <a:bodyPr/>
        <a:lstStyle/>
        <a:p>
          <a:endParaRPr lang="es-CR"/>
        </a:p>
      </dgm:t>
    </dgm:pt>
    <dgm:pt modelId="{9BDB2357-DA3B-4346-BDC2-05949C770094}">
      <dgm:prSet phldrT="[Texto]"/>
      <dgm:spPr/>
      <dgm:t>
        <a:bodyPr/>
        <a:lstStyle/>
        <a:p>
          <a:r>
            <a:rPr lang="es-CR" b="1" dirty="0">
              <a:solidFill>
                <a:schemeClr val="tx1"/>
              </a:solidFill>
            </a:rPr>
            <a:t>Incidencia política </a:t>
          </a:r>
        </a:p>
      </dgm:t>
    </dgm:pt>
    <dgm:pt modelId="{A5F1EB4A-A9E0-4B5E-8918-114122B60CF2}" type="parTrans" cxnId="{B3AA4A02-DB07-4F06-8B30-800CD1757FA7}">
      <dgm:prSet/>
      <dgm:spPr/>
      <dgm:t>
        <a:bodyPr/>
        <a:lstStyle/>
        <a:p>
          <a:endParaRPr lang="es-CR"/>
        </a:p>
      </dgm:t>
    </dgm:pt>
    <dgm:pt modelId="{93F6F66B-B8B2-4EFF-A75B-518A91EC6161}" type="sibTrans" cxnId="{B3AA4A02-DB07-4F06-8B30-800CD1757FA7}">
      <dgm:prSet/>
      <dgm:spPr/>
      <dgm:t>
        <a:bodyPr/>
        <a:lstStyle/>
        <a:p>
          <a:endParaRPr lang="es-CR"/>
        </a:p>
      </dgm:t>
    </dgm:pt>
    <dgm:pt modelId="{B2BA897A-0F0B-43F1-8930-B6F58462A994}" type="pres">
      <dgm:prSet presAssocID="{30A1B391-7230-4A12-9DE3-0DE06807BC47}" presName="CompostProcess" presStyleCnt="0">
        <dgm:presLayoutVars>
          <dgm:dir/>
          <dgm:resizeHandles val="exact"/>
        </dgm:presLayoutVars>
      </dgm:prSet>
      <dgm:spPr/>
    </dgm:pt>
    <dgm:pt modelId="{27275E64-0D62-45E6-983D-373AC00A9546}" type="pres">
      <dgm:prSet presAssocID="{30A1B391-7230-4A12-9DE3-0DE06807BC47}" presName="arrow" presStyleLbl="bgShp" presStyleIdx="0" presStyleCnt="1"/>
      <dgm:spPr>
        <a:solidFill>
          <a:schemeClr val="accent2">
            <a:lumMod val="75000"/>
          </a:schemeClr>
        </a:solidFill>
      </dgm:spPr>
    </dgm:pt>
    <dgm:pt modelId="{4C695381-CDF2-4110-AFD6-1E91AE1DBE8B}" type="pres">
      <dgm:prSet presAssocID="{30A1B391-7230-4A12-9DE3-0DE06807BC47}" presName="linearProcess" presStyleCnt="0"/>
      <dgm:spPr/>
    </dgm:pt>
    <dgm:pt modelId="{E0C4AA3A-F478-4821-B66B-D67299D7DEAD}" type="pres">
      <dgm:prSet presAssocID="{806ADA20-3963-4D92-A641-E5CF3BFD7527}" presName="textNode" presStyleLbl="node1" presStyleIdx="0" presStyleCnt="3">
        <dgm:presLayoutVars>
          <dgm:bulletEnabled val="1"/>
        </dgm:presLayoutVars>
      </dgm:prSet>
      <dgm:spPr/>
      <dgm:t>
        <a:bodyPr/>
        <a:lstStyle/>
        <a:p>
          <a:endParaRPr lang="en-US"/>
        </a:p>
      </dgm:t>
    </dgm:pt>
    <dgm:pt modelId="{CF07BD53-8C07-4014-8AAD-E6871463AFF8}" type="pres">
      <dgm:prSet presAssocID="{81A38782-DA6D-4AC8-9A2C-B0469CB24FE2}" presName="sibTrans" presStyleCnt="0"/>
      <dgm:spPr/>
    </dgm:pt>
    <dgm:pt modelId="{525BD1D3-9F75-4FAF-B35B-77E600B49461}" type="pres">
      <dgm:prSet presAssocID="{922916B6-56DB-4D9C-991C-74267B09B7EF}" presName="textNode" presStyleLbl="node1" presStyleIdx="1" presStyleCnt="3">
        <dgm:presLayoutVars>
          <dgm:bulletEnabled val="1"/>
        </dgm:presLayoutVars>
      </dgm:prSet>
      <dgm:spPr/>
      <dgm:t>
        <a:bodyPr/>
        <a:lstStyle/>
        <a:p>
          <a:endParaRPr lang="en-US"/>
        </a:p>
      </dgm:t>
    </dgm:pt>
    <dgm:pt modelId="{AB0BD5BA-A329-41D7-841A-DBC3131E0573}" type="pres">
      <dgm:prSet presAssocID="{E2C79287-DAA5-41C3-BEF0-34F591FD8CD1}" presName="sibTrans" presStyleCnt="0"/>
      <dgm:spPr/>
    </dgm:pt>
    <dgm:pt modelId="{F056812E-BF9A-4B49-9E4C-6B2719F984BE}" type="pres">
      <dgm:prSet presAssocID="{9BDB2357-DA3B-4346-BDC2-05949C770094}" presName="textNode" presStyleLbl="node1" presStyleIdx="2" presStyleCnt="3">
        <dgm:presLayoutVars>
          <dgm:bulletEnabled val="1"/>
        </dgm:presLayoutVars>
      </dgm:prSet>
      <dgm:spPr/>
      <dgm:t>
        <a:bodyPr/>
        <a:lstStyle/>
        <a:p>
          <a:endParaRPr lang="en-US"/>
        </a:p>
      </dgm:t>
    </dgm:pt>
  </dgm:ptLst>
  <dgm:cxnLst>
    <dgm:cxn modelId="{E02D322F-E40C-44B3-BC4E-BF866F4102DB}" srcId="{30A1B391-7230-4A12-9DE3-0DE06807BC47}" destId="{922916B6-56DB-4D9C-991C-74267B09B7EF}" srcOrd="1" destOrd="0" parTransId="{C958D720-B0B7-4D0A-B965-85D0C67EEDE8}" sibTransId="{E2C79287-DAA5-41C3-BEF0-34F591FD8CD1}"/>
    <dgm:cxn modelId="{B3AA4A02-DB07-4F06-8B30-800CD1757FA7}" srcId="{30A1B391-7230-4A12-9DE3-0DE06807BC47}" destId="{9BDB2357-DA3B-4346-BDC2-05949C770094}" srcOrd="2" destOrd="0" parTransId="{A5F1EB4A-A9E0-4B5E-8918-114122B60CF2}" sibTransId="{93F6F66B-B8B2-4EFF-A75B-518A91EC6161}"/>
    <dgm:cxn modelId="{5B27CB01-4A6A-4D09-BFB3-264681FE7BFD}" type="presOf" srcId="{806ADA20-3963-4D92-A641-E5CF3BFD7527}" destId="{E0C4AA3A-F478-4821-B66B-D67299D7DEAD}" srcOrd="0" destOrd="0" presId="urn:microsoft.com/office/officeart/2005/8/layout/hProcess9"/>
    <dgm:cxn modelId="{C6961BF0-F969-4C54-9F9D-AD9C7451E3C2}" srcId="{30A1B391-7230-4A12-9DE3-0DE06807BC47}" destId="{806ADA20-3963-4D92-A641-E5CF3BFD7527}" srcOrd="0" destOrd="0" parTransId="{C745B5E3-50A7-4ACE-A453-7A3D601DE25F}" sibTransId="{81A38782-DA6D-4AC8-9A2C-B0469CB24FE2}"/>
    <dgm:cxn modelId="{E6058FEF-12C0-4C09-8E6A-5C3B8741D390}" type="presOf" srcId="{9BDB2357-DA3B-4346-BDC2-05949C770094}" destId="{F056812E-BF9A-4B49-9E4C-6B2719F984BE}" srcOrd="0" destOrd="0" presId="urn:microsoft.com/office/officeart/2005/8/layout/hProcess9"/>
    <dgm:cxn modelId="{923228AE-6949-4FED-8849-077A7AC723CB}" type="presOf" srcId="{922916B6-56DB-4D9C-991C-74267B09B7EF}" destId="{525BD1D3-9F75-4FAF-B35B-77E600B49461}" srcOrd="0" destOrd="0" presId="urn:microsoft.com/office/officeart/2005/8/layout/hProcess9"/>
    <dgm:cxn modelId="{690959EC-5D9B-4DFC-B754-03B0981DA206}" type="presOf" srcId="{30A1B391-7230-4A12-9DE3-0DE06807BC47}" destId="{B2BA897A-0F0B-43F1-8930-B6F58462A994}" srcOrd="0" destOrd="0" presId="urn:microsoft.com/office/officeart/2005/8/layout/hProcess9"/>
    <dgm:cxn modelId="{231E08EB-C100-4C40-9E5B-DDB682229DFC}" type="presParOf" srcId="{B2BA897A-0F0B-43F1-8930-B6F58462A994}" destId="{27275E64-0D62-45E6-983D-373AC00A9546}" srcOrd="0" destOrd="0" presId="urn:microsoft.com/office/officeart/2005/8/layout/hProcess9"/>
    <dgm:cxn modelId="{009C9EBC-50EC-4671-A8ED-E2CE1982DB3A}" type="presParOf" srcId="{B2BA897A-0F0B-43F1-8930-B6F58462A994}" destId="{4C695381-CDF2-4110-AFD6-1E91AE1DBE8B}" srcOrd="1" destOrd="0" presId="urn:microsoft.com/office/officeart/2005/8/layout/hProcess9"/>
    <dgm:cxn modelId="{3EE3AD57-E840-4308-8C8C-450D1338C8CA}" type="presParOf" srcId="{4C695381-CDF2-4110-AFD6-1E91AE1DBE8B}" destId="{E0C4AA3A-F478-4821-B66B-D67299D7DEAD}" srcOrd="0" destOrd="0" presId="urn:microsoft.com/office/officeart/2005/8/layout/hProcess9"/>
    <dgm:cxn modelId="{78D55C1A-2BEB-409F-B1C7-188F5E70A9D4}" type="presParOf" srcId="{4C695381-CDF2-4110-AFD6-1E91AE1DBE8B}" destId="{CF07BD53-8C07-4014-8AAD-E6871463AFF8}" srcOrd="1" destOrd="0" presId="urn:microsoft.com/office/officeart/2005/8/layout/hProcess9"/>
    <dgm:cxn modelId="{DD172818-FCAE-4E6A-9567-AF7F6465CBE3}" type="presParOf" srcId="{4C695381-CDF2-4110-AFD6-1E91AE1DBE8B}" destId="{525BD1D3-9F75-4FAF-B35B-77E600B49461}" srcOrd="2" destOrd="0" presId="urn:microsoft.com/office/officeart/2005/8/layout/hProcess9"/>
    <dgm:cxn modelId="{308AB596-CC5A-4461-82AE-9C24B9FDBE64}" type="presParOf" srcId="{4C695381-CDF2-4110-AFD6-1E91AE1DBE8B}" destId="{AB0BD5BA-A329-41D7-841A-DBC3131E0573}" srcOrd="3" destOrd="0" presId="urn:microsoft.com/office/officeart/2005/8/layout/hProcess9"/>
    <dgm:cxn modelId="{02D33C29-D702-429D-8EC1-12D032DD0E7D}" type="presParOf" srcId="{4C695381-CDF2-4110-AFD6-1E91AE1DBE8B}" destId="{F056812E-BF9A-4B49-9E4C-6B2719F984B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A1B391-7230-4A12-9DE3-0DE06807BC47}" type="doc">
      <dgm:prSet loTypeId="urn:microsoft.com/office/officeart/2005/8/layout/hProcess9" loCatId="process" qsTypeId="urn:microsoft.com/office/officeart/2005/8/quickstyle/simple1" qsCatId="simple" csTypeId="urn:microsoft.com/office/officeart/2005/8/colors/accent1_2" csCatId="accent1" phldr="1"/>
      <dgm:spPr/>
    </dgm:pt>
    <dgm:pt modelId="{806ADA20-3963-4D92-A641-E5CF3BFD7527}">
      <dgm:prSet phldrT="[Texto]"/>
      <dgm:spPr/>
      <dgm:t>
        <a:bodyPr/>
        <a:lstStyle/>
        <a:p>
          <a:r>
            <a:rPr lang="es-CR" b="1" dirty="0">
              <a:solidFill>
                <a:schemeClr val="tx1"/>
              </a:solidFill>
            </a:rPr>
            <a:t>Revisión de la subjetividad y la parte personal</a:t>
          </a:r>
        </a:p>
      </dgm:t>
    </dgm:pt>
    <dgm:pt modelId="{C745B5E3-50A7-4ACE-A453-7A3D601DE25F}" type="parTrans" cxnId="{C6961BF0-F969-4C54-9F9D-AD9C7451E3C2}">
      <dgm:prSet/>
      <dgm:spPr/>
      <dgm:t>
        <a:bodyPr/>
        <a:lstStyle/>
        <a:p>
          <a:endParaRPr lang="es-CR"/>
        </a:p>
      </dgm:t>
    </dgm:pt>
    <dgm:pt modelId="{81A38782-DA6D-4AC8-9A2C-B0469CB24FE2}" type="sibTrans" cxnId="{C6961BF0-F969-4C54-9F9D-AD9C7451E3C2}">
      <dgm:prSet/>
      <dgm:spPr/>
      <dgm:t>
        <a:bodyPr/>
        <a:lstStyle/>
        <a:p>
          <a:endParaRPr lang="es-CR"/>
        </a:p>
      </dgm:t>
    </dgm:pt>
    <dgm:pt modelId="{922916B6-56DB-4D9C-991C-74267B09B7EF}">
      <dgm:prSet phldrT="[Texto]"/>
      <dgm:spPr/>
      <dgm:t>
        <a:bodyPr/>
        <a:lstStyle/>
        <a:p>
          <a:r>
            <a:rPr lang="es-CR" b="1" dirty="0">
              <a:solidFill>
                <a:schemeClr val="tx1"/>
              </a:solidFill>
            </a:rPr>
            <a:t>Comunicación y movilización social</a:t>
          </a:r>
        </a:p>
      </dgm:t>
    </dgm:pt>
    <dgm:pt modelId="{C958D720-B0B7-4D0A-B965-85D0C67EEDE8}" type="parTrans" cxnId="{E02D322F-E40C-44B3-BC4E-BF866F4102DB}">
      <dgm:prSet/>
      <dgm:spPr/>
      <dgm:t>
        <a:bodyPr/>
        <a:lstStyle/>
        <a:p>
          <a:endParaRPr lang="es-CR"/>
        </a:p>
      </dgm:t>
    </dgm:pt>
    <dgm:pt modelId="{E2C79287-DAA5-41C3-BEF0-34F591FD8CD1}" type="sibTrans" cxnId="{E02D322F-E40C-44B3-BC4E-BF866F4102DB}">
      <dgm:prSet/>
      <dgm:spPr/>
      <dgm:t>
        <a:bodyPr/>
        <a:lstStyle/>
        <a:p>
          <a:endParaRPr lang="es-CR"/>
        </a:p>
      </dgm:t>
    </dgm:pt>
    <dgm:pt modelId="{9BDB2357-DA3B-4346-BDC2-05949C770094}">
      <dgm:prSet phldrT="[Texto]"/>
      <dgm:spPr/>
      <dgm:t>
        <a:bodyPr/>
        <a:lstStyle/>
        <a:p>
          <a:r>
            <a:rPr lang="es-CR" b="1" dirty="0">
              <a:solidFill>
                <a:schemeClr val="tx1"/>
              </a:solidFill>
            </a:rPr>
            <a:t>Trabajo comunitario</a:t>
          </a:r>
        </a:p>
      </dgm:t>
    </dgm:pt>
    <dgm:pt modelId="{A5F1EB4A-A9E0-4B5E-8918-114122B60CF2}" type="parTrans" cxnId="{B3AA4A02-DB07-4F06-8B30-800CD1757FA7}">
      <dgm:prSet/>
      <dgm:spPr/>
      <dgm:t>
        <a:bodyPr/>
        <a:lstStyle/>
        <a:p>
          <a:endParaRPr lang="es-CR"/>
        </a:p>
      </dgm:t>
    </dgm:pt>
    <dgm:pt modelId="{93F6F66B-B8B2-4EFF-A75B-518A91EC6161}" type="sibTrans" cxnId="{B3AA4A02-DB07-4F06-8B30-800CD1757FA7}">
      <dgm:prSet/>
      <dgm:spPr/>
      <dgm:t>
        <a:bodyPr/>
        <a:lstStyle/>
        <a:p>
          <a:endParaRPr lang="es-CR"/>
        </a:p>
      </dgm:t>
    </dgm:pt>
    <dgm:pt modelId="{B2BA897A-0F0B-43F1-8930-B6F58462A994}" type="pres">
      <dgm:prSet presAssocID="{30A1B391-7230-4A12-9DE3-0DE06807BC47}" presName="CompostProcess" presStyleCnt="0">
        <dgm:presLayoutVars>
          <dgm:dir/>
          <dgm:resizeHandles val="exact"/>
        </dgm:presLayoutVars>
      </dgm:prSet>
      <dgm:spPr/>
    </dgm:pt>
    <dgm:pt modelId="{27275E64-0D62-45E6-983D-373AC00A9546}" type="pres">
      <dgm:prSet presAssocID="{30A1B391-7230-4A12-9DE3-0DE06807BC47}" presName="arrow" presStyleLbl="bgShp" presStyleIdx="0" presStyleCnt="1"/>
      <dgm:spPr>
        <a:solidFill>
          <a:schemeClr val="accent2">
            <a:lumMod val="75000"/>
          </a:schemeClr>
        </a:solidFill>
      </dgm:spPr>
    </dgm:pt>
    <dgm:pt modelId="{4C695381-CDF2-4110-AFD6-1E91AE1DBE8B}" type="pres">
      <dgm:prSet presAssocID="{30A1B391-7230-4A12-9DE3-0DE06807BC47}" presName="linearProcess" presStyleCnt="0"/>
      <dgm:spPr/>
    </dgm:pt>
    <dgm:pt modelId="{E0C4AA3A-F478-4821-B66B-D67299D7DEAD}" type="pres">
      <dgm:prSet presAssocID="{806ADA20-3963-4D92-A641-E5CF3BFD7527}" presName="textNode" presStyleLbl="node1" presStyleIdx="0" presStyleCnt="3">
        <dgm:presLayoutVars>
          <dgm:bulletEnabled val="1"/>
        </dgm:presLayoutVars>
      </dgm:prSet>
      <dgm:spPr/>
      <dgm:t>
        <a:bodyPr/>
        <a:lstStyle/>
        <a:p>
          <a:endParaRPr lang="en-US"/>
        </a:p>
      </dgm:t>
    </dgm:pt>
    <dgm:pt modelId="{CF07BD53-8C07-4014-8AAD-E6871463AFF8}" type="pres">
      <dgm:prSet presAssocID="{81A38782-DA6D-4AC8-9A2C-B0469CB24FE2}" presName="sibTrans" presStyleCnt="0"/>
      <dgm:spPr/>
    </dgm:pt>
    <dgm:pt modelId="{525BD1D3-9F75-4FAF-B35B-77E600B49461}" type="pres">
      <dgm:prSet presAssocID="{922916B6-56DB-4D9C-991C-74267B09B7EF}" presName="textNode" presStyleLbl="node1" presStyleIdx="1" presStyleCnt="3">
        <dgm:presLayoutVars>
          <dgm:bulletEnabled val="1"/>
        </dgm:presLayoutVars>
      </dgm:prSet>
      <dgm:spPr/>
      <dgm:t>
        <a:bodyPr/>
        <a:lstStyle/>
        <a:p>
          <a:endParaRPr lang="en-US"/>
        </a:p>
      </dgm:t>
    </dgm:pt>
    <dgm:pt modelId="{AB0BD5BA-A329-41D7-841A-DBC3131E0573}" type="pres">
      <dgm:prSet presAssocID="{E2C79287-DAA5-41C3-BEF0-34F591FD8CD1}" presName="sibTrans" presStyleCnt="0"/>
      <dgm:spPr/>
    </dgm:pt>
    <dgm:pt modelId="{F056812E-BF9A-4B49-9E4C-6B2719F984BE}" type="pres">
      <dgm:prSet presAssocID="{9BDB2357-DA3B-4346-BDC2-05949C770094}" presName="textNode" presStyleLbl="node1" presStyleIdx="2" presStyleCnt="3">
        <dgm:presLayoutVars>
          <dgm:bulletEnabled val="1"/>
        </dgm:presLayoutVars>
      </dgm:prSet>
      <dgm:spPr/>
      <dgm:t>
        <a:bodyPr/>
        <a:lstStyle/>
        <a:p>
          <a:endParaRPr lang="en-US"/>
        </a:p>
      </dgm:t>
    </dgm:pt>
  </dgm:ptLst>
  <dgm:cxnLst>
    <dgm:cxn modelId="{1BBD4235-5DBB-4890-B352-58486875EB6C}" type="presOf" srcId="{30A1B391-7230-4A12-9DE3-0DE06807BC47}" destId="{B2BA897A-0F0B-43F1-8930-B6F58462A994}" srcOrd="0" destOrd="0" presId="urn:microsoft.com/office/officeart/2005/8/layout/hProcess9"/>
    <dgm:cxn modelId="{6BBB5FBE-A0D7-4F8B-ADBD-95799B3A0D9C}" type="presOf" srcId="{922916B6-56DB-4D9C-991C-74267B09B7EF}" destId="{525BD1D3-9F75-4FAF-B35B-77E600B49461}" srcOrd="0" destOrd="0" presId="urn:microsoft.com/office/officeart/2005/8/layout/hProcess9"/>
    <dgm:cxn modelId="{07378AA8-0799-4FDC-A8E5-632844E80A14}" type="presOf" srcId="{9BDB2357-DA3B-4346-BDC2-05949C770094}" destId="{F056812E-BF9A-4B49-9E4C-6B2719F984BE}" srcOrd="0" destOrd="0" presId="urn:microsoft.com/office/officeart/2005/8/layout/hProcess9"/>
    <dgm:cxn modelId="{E02D322F-E40C-44B3-BC4E-BF866F4102DB}" srcId="{30A1B391-7230-4A12-9DE3-0DE06807BC47}" destId="{922916B6-56DB-4D9C-991C-74267B09B7EF}" srcOrd="1" destOrd="0" parTransId="{C958D720-B0B7-4D0A-B965-85D0C67EEDE8}" sibTransId="{E2C79287-DAA5-41C3-BEF0-34F591FD8CD1}"/>
    <dgm:cxn modelId="{B3AA4A02-DB07-4F06-8B30-800CD1757FA7}" srcId="{30A1B391-7230-4A12-9DE3-0DE06807BC47}" destId="{9BDB2357-DA3B-4346-BDC2-05949C770094}" srcOrd="2" destOrd="0" parTransId="{A5F1EB4A-A9E0-4B5E-8918-114122B60CF2}" sibTransId="{93F6F66B-B8B2-4EFF-A75B-518A91EC6161}"/>
    <dgm:cxn modelId="{C6961BF0-F969-4C54-9F9D-AD9C7451E3C2}" srcId="{30A1B391-7230-4A12-9DE3-0DE06807BC47}" destId="{806ADA20-3963-4D92-A641-E5CF3BFD7527}" srcOrd="0" destOrd="0" parTransId="{C745B5E3-50A7-4ACE-A453-7A3D601DE25F}" sibTransId="{81A38782-DA6D-4AC8-9A2C-B0469CB24FE2}"/>
    <dgm:cxn modelId="{7522C7CC-AB01-45C8-AE20-FB69F0D89FAF}" type="presOf" srcId="{806ADA20-3963-4D92-A641-E5CF3BFD7527}" destId="{E0C4AA3A-F478-4821-B66B-D67299D7DEAD}" srcOrd="0" destOrd="0" presId="urn:microsoft.com/office/officeart/2005/8/layout/hProcess9"/>
    <dgm:cxn modelId="{F2491F49-9FF7-4CE1-8062-11A3D637AFE7}" type="presParOf" srcId="{B2BA897A-0F0B-43F1-8930-B6F58462A994}" destId="{27275E64-0D62-45E6-983D-373AC00A9546}" srcOrd="0" destOrd="0" presId="urn:microsoft.com/office/officeart/2005/8/layout/hProcess9"/>
    <dgm:cxn modelId="{3DC90FC5-3514-4ACC-8DF8-1DCDE314612E}" type="presParOf" srcId="{B2BA897A-0F0B-43F1-8930-B6F58462A994}" destId="{4C695381-CDF2-4110-AFD6-1E91AE1DBE8B}" srcOrd="1" destOrd="0" presId="urn:microsoft.com/office/officeart/2005/8/layout/hProcess9"/>
    <dgm:cxn modelId="{DBF8F933-9475-4DF0-8AEE-0E1795B067EE}" type="presParOf" srcId="{4C695381-CDF2-4110-AFD6-1E91AE1DBE8B}" destId="{E0C4AA3A-F478-4821-B66B-D67299D7DEAD}" srcOrd="0" destOrd="0" presId="urn:microsoft.com/office/officeart/2005/8/layout/hProcess9"/>
    <dgm:cxn modelId="{B50FAC5E-0C18-48E3-8488-69590756EC8F}" type="presParOf" srcId="{4C695381-CDF2-4110-AFD6-1E91AE1DBE8B}" destId="{CF07BD53-8C07-4014-8AAD-E6871463AFF8}" srcOrd="1" destOrd="0" presId="urn:microsoft.com/office/officeart/2005/8/layout/hProcess9"/>
    <dgm:cxn modelId="{CFA2C665-8B6A-4C43-B413-E914537BF589}" type="presParOf" srcId="{4C695381-CDF2-4110-AFD6-1E91AE1DBE8B}" destId="{525BD1D3-9F75-4FAF-B35B-77E600B49461}" srcOrd="2" destOrd="0" presId="urn:microsoft.com/office/officeart/2005/8/layout/hProcess9"/>
    <dgm:cxn modelId="{155F9174-5CF0-4B4F-84A6-9C75D08478A7}" type="presParOf" srcId="{4C695381-CDF2-4110-AFD6-1E91AE1DBE8B}" destId="{AB0BD5BA-A329-41D7-841A-DBC3131E0573}" srcOrd="3" destOrd="0" presId="urn:microsoft.com/office/officeart/2005/8/layout/hProcess9"/>
    <dgm:cxn modelId="{4592C263-CFD8-472F-A345-54CFF57144F1}" type="presParOf" srcId="{4C695381-CDF2-4110-AFD6-1E91AE1DBE8B}" destId="{F056812E-BF9A-4B49-9E4C-6B2719F984BE}"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D14F46-4388-4B93-B93E-D15B6206187C}" type="doc">
      <dgm:prSet loTypeId="urn:microsoft.com/office/officeart/2005/8/layout/vList2" loCatId="list" qsTypeId="urn:microsoft.com/office/officeart/2005/8/quickstyle/simple1" qsCatId="simple" csTypeId="urn:microsoft.com/office/officeart/2005/8/colors/colorful1#1" csCatId="colorful" phldr="1"/>
      <dgm:spPr/>
      <dgm:t>
        <a:bodyPr/>
        <a:lstStyle/>
        <a:p>
          <a:endParaRPr lang="es-CR"/>
        </a:p>
      </dgm:t>
    </dgm:pt>
    <dgm:pt modelId="{EE5F4D7F-7C91-47C2-A073-0410D67EF416}">
      <dgm:prSet phldrT="[Texto]"/>
      <dgm:spPr/>
      <dgm:t>
        <a:bodyPr/>
        <a:lstStyle/>
        <a:p>
          <a:r>
            <a:rPr lang="es-CR" dirty="0"/>
            <a:t>I. El trabajo con hombres </a:t>
          </a:r>
        </a:p>
      </dgm:t>
    </dgm:pt>
    <dgm:pt modelId="{2486EA10-FBCB-4803-824A-BDA16FAFC9B8}" type="parTrans" cxnId="{A84D57EE-09A5-423B-9CC8-DBEBE22EC679}">
      <dgm:prSet/>
      <dgm:spPr/>
      <dgm:t>
        <a:bodyPr/>
        <a:lstStyle/>
        <a:p>
          <a:endParaRPr lang="es-CR"/>
        </a:p>
      </dgm:t>
    </dgm:pt>
    <dgm:pt modelId="{83A0E861-8BF1-48AA-8AD8-BDA410181301}" type="sibTrans" cxnId="{A84D57EE-09A5-423B-9CC8-DBEBE22EC679}">
      <dgm:prSet/>
      <dgm:spPr/>
      <dgm:t>
        <a:bodyPr/>
        <a:lstStyle/>
        <a:p>
          <a:endParaRPr lang="es-CR"/>
        </a:p>
      </dgm:t>
    </dgm:pt>
    <dgm:pt modelId="{25EFA7D4-31BE-48BA-ABDE-0C6F5486B3A3}">
      <dgm:prSet phldrT="[Texto]"/>
      <dgm:spPr/>
      <dgm:t>
        <a:bodyPr/>
        <a:lstStyle/>
        <a:p>
          <a:r>
            <a:rPr lang="es-CR" i="1" dirty="0"/>
            <a:t>Construcción de un movimiento social de hombres (talleres, grupos, campañas): “trabajo de hormiga”, trabajo con  la “intimidad”) </a:t>
          </a:r>
        </a:p>
      </dgm:t>
    </dgm:pt>
    <dgm:pt modelId="{D62DFF97-EA27-4426-8E9F-D2F3C5803B36}" type="parTrans" cxnId="{3EA472B4-573F-4455-99DB-CFD9BBC12990}">
      <dgm:prSet/>
      <dgm:spPr/>
      <dgm:t>
        <a:bodyPr/>
        <a:lstStyle/>
        <a:p>
          <a:endParaRPr lang="es-CR"/>
        </a:p>
      </dgm:t>
    </dgm:pt>
    <dgm:pt modelId="{9DDBC732-2B7C-4E8F-B653-3B1E07CD7157}" type="sibTrans" cxnId="{3EA472B4-573F-4455-99DB-CFD9BBC12990}">
      <dgm:prSet/>
      <dgm:spPr/>
      <dgm:t>
        <a:bodyPr/>
        <a:lstStyle/>
        <a:p>
          <a:endParaRPr lang="es-CR"/>
        </a:p>
      </dgm:t>
    </dgm:pt>
    <dgm:pt modelId="{52F6A123-0098-4A26-824F-A4FB653F9C27}">
      <dgm:prSet phldrT="[Texto]"/>
      <dgm:spPr>
        <a:solidFill>
          <a:srgbClr val="00B0F0"/>
        </a:solidFill>
      </dgm:spPr>
      <dgm:t>
        <a:bodyPr/>
        <a:lstStyle/>
        <a:p>
          <a:r>
            <a:rPr lang="es-CR" dirty="0"/>
            <a:t>II. Las políticas publicas y la incidencia política </a:t>
          </a:r>
        </a:p>
      </dgm:t>
    </dgm:pt>
    <dgm:pt modelId="{5759F3F4-5CFC-4DB9-BE63-E6861810FDC6}" type="parTrans" cxnId="{9802B521-334D-4CD6-B57D-E3E504459DAA}">
      <dgm:prSet/>
      <dgm:spPr/>
      <dgm:t>
        <a:bodyPr/>
        <a:lstStyle/>
        <a:p>
          <a:endParaRPr lang="es-CR"/>
        </a:p>
      </dgm:t>
    </dgm:pt>
    <dgm:pt modelId="{6F83483A-F9E5-4233-AEFC-90AE57696A68}" type="sibTrans" cxnId="{9802B521-334D-4CD6-B57D-E3E504459DAA}">
      <dgm:prSet/>
      <dgm:spPr/>
      <dgm:t>
        <a:bodyPr/>
        <a:lstStyle/>
        <a:p>
          <a:endParaRPr lang="es-CR"/>
        </a:p>
      </dgm:t>
    </dgm:pt>
    <dgm:pt modelId="{2D7EF551-C185-4441-8AA0-5892BBC3C82E}">
      <dgm:prSet phldrT="[Texto]"/>
      <dgm:spPr/>
      <dgm:t>
        <a:bodyPr/>
        <a:lstStyle/>
        <a:p>
          <a:r>
            <a:rPr lang="es-CR" i="1" dirty="0"/>
            <a:t>Leyes, programas gubernamentales </a:t>
          </a:r>
        </a:p>
      </dgm:t>
    </dgm:pt>
    <dgm:pt modelId="{9F795585-E8A9-4125-807D-2B24059B556E}" type="parTrans" cxnId="{7EED4D4C-E679-436F-B871-AE6A78C2719E}">
      <dgm:prSet/>
      <dgm:spPr/>
      <dgm:t>
        <a:bodyPr/>
        <a:lstStyle/>
        <a:p>
          <a:endParaRPr lang="es-CR"/>
        </a:p>
      </dgm:t>
    </dgm:pt>
    <dgm:pt modelId="{D7F42119-E701-4009-9606-C9763240CE09}" type="sibTrans" cxnId="{7EED4D4C-E679-436F-B871-AE6A78C2719E}">
      <dgm:prSet/>
      <dgm:spPr/>
      <dgm:t>
        <a:bodyPr/>
        <a:lstStyle/>
        <a:p>
          <a:endParaRPr lang="es-CR"/>
        </a:p>
      </dgm:t>
    </dgm:pt>
    <dgm:pt modelId="{70FF305D-886E-4099-97AB-8596D190A9B0}" type="pres">
      <dgm:prSet presAssocID="{E7D14F46-4388-4B93-B93E-D15B6206187C}" presName="linear" presStyleCnt="0">
        <dgm:presLayoutVars>
          <dgm:animLvl val="lvl"/>
          <dgm:resizeHandles val="exact"/>
        </dgm:presLayoutVars>
      </dgm:prSet>
      <dgm:spPr/>
      <dgm:t>
        <a:bodyPr/>
        <a:lstStyle/>
        <a:p>
          <a:endParaRPr lang="en-US"/>
        </a:p>
      </dgm:t>
    </dgm:pt>
    <dgm:pt modelId="{353A65FB-F095-4B2A-9697-16737BA4ECB5}" type="pres">
      <dgm:prSet presAssocID="{EE5F4D7F-7C91-47C2-A073-0410D67EF416}" presName="parentText" presStyleLbl="node1" presStyleIdx="0" presStyleCnt="2">
        <dgm:presLayoutVars>
          <dgm:chMax val="0"/>
          <dgm:bulletEnabled val="1"/>
        </dgm:presLayoutVars>
      </dgm:prSet>
      <dgm:spPr/>
      <dgm:t>
        <a:bodyPr/>
        <a:lstStyle/>
        <a:p>
          <a:endParaRPr lang="en-US"/>
        </a:p>
      </dgm:t>
    </dgm:pt>
    <dgm:pt modelId="{855DE4FA-573B-4098-8976-CF69A6FBFC10}" type="pres">
      <dgm:prSet presAssocID="{EE5F4D7F-7C91-47C2-A073-0410D67EF416}" presName="childText" presStyleLbl="revTx" presStyleIdx="0" presStyleCnt="2">
        <dgm:presLayoutVars>
          <dgm:bulletEnabled val="1"/>
        </dgm:presLayoutVars>
      </dgm:prSet>
      <dgm:spPr/>
      <dgm:t>
        <a:bodyPr/>
        <a:lstStyle/>
        <a:p>
          <a:endParaRPr lang="en-US"/>
        </a:p>
      </dgm:t>
    </dgm:pt>
    <dgm:pt modelId="{AED8CF96-02B5-4F98-89BD-2BA86327FAF0}" type="pres">
      <dgm:prSet presAssocID="{52F6A123-0098-4A26-824F-A4FB653F9C27}" presName="parentText" presStyleLbl="node1" presStyleIdx="1" presStyleCnt="2">
        <dgm:presLayoutVars>
          <dgm:chMax val="0"/>
          <dgm:bulletEnabled val="1"/>
        </dgm:presLayoutVars>
      </dgm:prSet>
      <dgm:spPr/>
      <dgm:t>
        <a:bodyPr/>
        <a:lstStyle/>
        <a:p>
          <a:endParaRPr lang="en-US"/>
        </a:p>
      </dgm:t>
    </dgm:pt>
    <dgm:pt modelId="{126A7258-5477-4147-8D14-5703BA9897A8}" type="pres">
      <dgm:prSet presAssocID="{52F6A123-0098-4A26-824F-A4FB653F9C27}" presName="childText" presStyleLbl="revTx" presStyleIdx="1" presStyleCnt="2">
        <dgm:presLayoutVars>
          <dgm:bulletEnabled val="1"/>
        </dgm:presLayoutVars>
      </dgm:prSet>
      <dgm:spPr/>
      <dgm:t>
        <a:bodyPr/>
        <a:lstStyle/>
        <a:p>
          <a:endParaRPr lang="en-US"/>
        </a:p>
      </dgm:t>
    </dgm:pt>
  </dgm:ptLst>
  <dgm:cxnLst>
    <dgm:cxn modelId="{113293A4-F5FD-4EC0-A03C-09E802DF570B}" type="presOf" srcId="{52F6A123-0098-4A26-824F-A4FB653F9C27}" destId="{AED8CF96-02B5-4F98-89BD-2BA86327FAF0}" srcOrd="0" destOrd="0" presId="urn:microsoft.com/office/officeart/2005/8/layout/vList2"/>
    <dgm:cxn modelId="{1E4A018F-DBEE-4492-BDBD-90CD6C9B5A4D}" type="presOf" srcId="{EE5F4D7F-7C91-47C2-A073-0410D67EF416}" destId="{353A65FB-F095-4B2A-9697-16737BA4ECB5}" srcOrd="0" destOrd="0" presId="urn:microsoft.com/office/officeart/2005/8/layout/vList2"/>
    <dgm:cxn modelId="{822DD5FC-F756-41D5-A110-5E0DC6C58645}" type="presOf" srcId="{E7D14F46-4388-4B93-B93E-D15B6206187C}" destId="{70FF305D-886E-4099-97AB-8596D190A9B0}" srcOrd="0" destOrd="0" presId="urn:microsoft.com/office/officeart/2005/8/layout/vList2"/>
    <dgm:cxn modelId="{A84D57EE-09A5-423B-9CC8-DBEBE22EC679}" srcId="{E7D14F46-4388-4B93-B93E-D15B6206187C}" destId="{EE5F4D7F-7C91-47C2-A073-0410D67EF416}" srcOrd="0" destOrd="0" parTransId="{2486EA10-FBCB-4803-824A-BDA16FAFC9B8}" sibTransId="{83A0E861-8BF1-48AA-8AD8-BDA410181301}"/>
    <dgm:cxn modelId="{9802B521-334D-4CD6-B57D-E3E504459DAA}" srcId="{E7D14F46-4388-4B93-B93E-D15B6206187C}" destId="{52F6A123-0098-4A26-824F-A4FB653F9C27}" srcOrd="1" destOrd="0" parTransId="{5759F3F4-5CFC-4DB9-BE63-E6861810FDC6}" sibTransId="{6F83483A-F9E5-4233-AEFC-90AE57696A68}"/>
    <dgm:cxn modelId="{DEFB42F5-E7F0-412C-AD9F-1C94FF91F942}" type="presOf" srcId="{2D7EF551-C185-4441-8AA0-5892BBC3C82E}" destId="{126A7258-5477-4147-8D14-5703BA9897A8}" srcOrd="0" destOrd="0" presId="urn:microsoft.com/office/officeart/2005/8/layout/vList2"/>
    <dgm:cxn modelId="{7EED4D4C-E679-436F-B871-AE6A78C2719E}" srcId="{52F6A123-0098-4A26-824F-A4FB653F9C27}" destId="{2D7EF551-C185-4441-8AA0-5892BBC3C82E}" srcOrd="0" destOrd="0" parTransId="{9F795585-E8A9-4125-807D-2B24059B556E}" sibTransId="{D7F42119-E701-4009-9606-C9763240CE09}"/>
    <dgm:cxn modelId="{3EA472B4-573F-4455-99DB-CFD9BBC12990}" srcId="{EE5F4D7F-7C91-47C2-A073-0410D67EF416}" destId="{25EFA7D4-31BE-48BA-ABDE-0C6F5486B3A3}" srcOrd="0" destOrd="0" parTransId="{D62DFF97-EA27-4426-8E9F-D2F3C5803B36}" sibTransId="{9DDBC732-2B7C-4E8F-B653-3B1E07CD7157}"/>
    <dgm:cxn modelId="{A2AFF408-8C46-434C-9EE4-11B6A2C0D842}" type="presOf" srcId="{25EFA7D4-31BE-48BA-ABDE-0C6F5486B3A3}" destId="{855DE4FA-573B-4098-8976-CF69A6FBFC10}" srcOrd="0" destOrd="0" presId="urn:microsoft.com/office/officeart/2005/8/layout/vList2"/>
    <dgm:cxn modelId="{7EA78CBF-A5C9-4C9F-B28A-F6BAC5475317}" type="presParOf" srcId="{70FF305D-886E-4099-97AB-8596D190A9B0}" destId="{353A65FB-F095-4B2A-9697-16737BA4ECB5}" srcOrd="0" destOrd="0" presId="urn:microsoft.com/office/officeart/2005/8/layout/vList2"/>
    <dgm:cxn modelId="{32A3B38E-F571-41A4-9334-A4093BDF3347}" type="presParOf" srcId="{70FF305D-886E-4099-97AB-8596D190A9B0}" destId="{855DE4FA-573B-4098-8976-CF69A6FBFC10}" srcOrd="1" destOrd="0" presId="urn:microsoft.com/office/officeart/2005/8/layout/vList2"/>
    <dgm:cxn modelId="{2D176FBB-7DBA-4CEC-975B-BE37459BBA26}" type="presParOf" srcId="{70FF305D-886E-4099-97AB-8596D190A9B0}" destId="{AED8CF96-02B5-4F98-89BD-2BA86327FAF0}" srcOrd="2" destOrd="0" presId="urn:microsoft.com/office/officeart/2005/8/layout/vList2"/>
    <dgm:cxn modelId="{72732451-F586-4F5D-980F-18B643035467}" type="presParOf" srcId="{70FF305D-886E-4099-97AB-8596D190A9B0}" destId="{126A7258-5477-4147-8D14-5703BA9897A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73449D-DFF4-461B-812C-B16D9211AF6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CR"/>
        </a:p>
      </dgm:t>
    </dgm:pt>
    <dgm:pt modelId="{4078873D-71ED-4F41-B28E-6D7E1B14854B}">
      <dgm:prSet phldrT="[Texto]"/>
      <dgm:spPr/>
      <dgm:t>
        <a:bodyPr/>
        <a:lstStyle/>
        <a:p>
          <a:r>
            <a:rPr lang="es-CR" dirty="0"/>
            <a:t>45 sesiones de terapia grupal en el grupo de crecimiento </a:t>
          </a:r>
        </a:p>
      </dgm:t>
    </dgm:pt>
    <dgm:pt modelId="{4EC0FB0E-0A55-49C4-8271-37895C026303}" type="parTrans" cxnId="{85AFDFE1-6B27-403B-9058-BC35FB2BB88A}">
      <dgm:prSet/>
      <dgm:spPr/>
      <dgm:t>
        <a:bodyPr/>
        <a:lstStyle/>
        <a:p>
          <a:endParaRPr lang="es-CR"/>
        </a:p>
      </dgm:t>
    </dgm:pt>
    <dgm:pt modelId="{0E41E94A-364A-4404-8096-186FF3E91AD3}" type="sibTrans" cxnId="{85AFDFE1-6B27-403B-9058-BC35FB2BB88A}">
      <dgm:prSet/>
      <dgm:spPr/>
      <dgm:t>
        <a:bodyPr/>
        <a:lstStyle/>
        <a:p>
          <a:endParaRPr lang="es-CR"/>
        </a:p>
      </dgm:t>
    </dgm:pt>
    <dgm:pt modelId="{62E9E437-A11A-4330-A1A5-00E09E94B807}">
      <dgm:prSet phldrT="[Texto]"/>
      <dgm:spPr/>
      <dgm:t>
        <a:bodyPr/>
        <a:lstStyle/>
        <a:p>
          <a:r>
            <a:rPr lang="en-US" dirty="0" err="1"/>
            <a:t>Revisión</a:t>
          </a:r>
          <a:r>
            <a:rPr lang="en-US" dirty="0"/>
            <a:t> de </a:t>
          </a:r>
          <a:r>
            <a:rPr lang="en-US" dirty="0" err="1"/>
            <a:t>experiencias</a:t>
          </a:r>
          <a:r>
            <a:rPr lang="en-US" dirty="0"/>
            <a:t> de </a:t>
          </a:r>
          <a:r>
            <a:rPr lang="en-US" dirty="0" err="1"/>
            <a:t>vida</a:t>
          </a:r>
          <a:r>
            <a:rPr lang="en-US" dirty="0"/>
            <a:t>, </a:t>
          </a:r>
          <a:r>
            <a:rPr lang="en-US" dirty="0" err="1"/>
            <a:t>emociones</a:t>
          </a:r>
          <a:r>
            <a:rPr lang="en-US" dirty="0"/>
            <a:t>, </a:t>
          </a:r>
          <a:r>
            <a:rPr lang="en-US" dirty="0" err="1"/>
            <a:t>significados</a:t>
          </a:r>
          <a:r>
            <a:rPr lang="en-US" dirty="0"/>
            <a:t>. </a:t>
          </a:r>
          <a:endParaRPr lang="es-CR" dirty="0"/>
        </a:p>
      </dgm:t>
    </dgm:pt>
    <dgm:pt modelId="{AA6E932E-9333-48C7-AF76-6835A93CEAB2}" type="parTrans" cxnId="{A8EA2AD4-8D99-4986-9E04-DCDEB6504543}">
      <dgm:prSet/>
      <dgm:spPr/>
      <dgm:t>
        <a:bodyPr/>
        <a:lstStyle/>
        <a:p>
          <a:endParaRPr lang="es-CR"/>
        </a:p>
      </dgm:t>
    </dgm:pt>
    <dgm:pt modelId="{59B7F9A5-BCFA-46C5-9B8C-9D98A75CE20C}" type="sibTrans" cxnId="{A8EA2AD4-8D99-4986-9E04-DCDEB6504543}">
      <dgm:prSet/>
      <dgm:spPr/>
      <dgm:t>
        <a:bodyPr/>
        <a:lstStyle/>
        <a:p>
          <a:endParaRPr lang="es-CR"/>
        </a:p>
      </dgm:t>
    </dgm:pt>
    <dgm:pt modelId="{DBD307EC-0A98-4A86-A97C-81881D2B77E6}">
      <dgm:prSet phldrT="[Texto]"/>
      <dgm:spPr>
        <a:solidFill>
          <a:schemeClr val="accent6">
            <a:lumMod val="75000"/>
          </a:schemeClr>
        </a:solidFill>
      </dgm:spPr>
      <dgm:t>
        <a:bodyPr/>
        <a:lstStyle/>
        <a:p>
          <a:r>
            <a:rPr lang="es-CR" dirty="0"/>
            <a:t>Entrenamiento en habilidades en la escuela para hombres  </a:t>
          </a:r>
        </a:p>
        <a:p>
          <a:r>
            <a:rPr lang="es-CR" dirty="0"/>
            <a:t>(Al menos 16 sesiones más)</a:t>
          </a:r>
        </a:p>
      </dgm:t>
    </dgm:pt>
    <dgm:pt modelId="{3C2ABA2F-D142-4E7B-BC31-1E3C502F4DDB}" type="parTrans" cxnId="{B8B86383-2A42-4116-80E2-87F6D34C4A14}">
      <dgm:prSet/>
      <dgm:spPr/>
      <dgm:t>
        <a:bodyPr/>
        <a:lstStyle/>
        <a:p>
          <a:endParaRPr lang="es-CR"/>
        </a:p>
      </dgm:t>
    </dgm:pt>
    <dgm:pt modelId="{84C21722-2E53-481F-8BEC-4F7609425C55}" type="sibTrans" cxnId="{B8B86383-2A42-4116-80E2-87F6D34C4A14}">
      <dgm:prSet/>
      <dgm:spPr/>
      <dgm:t>
        <a:bodyPr/>
        <a:lstStyle/>
        <a:p>
          <a:endParaRPr lang="es-CR"/>
        </a:p>
      </dgm:t>
    </dgm:pt>
    <dgm:pt modelId="{CF030DD8-673E-4854-B0F1-6D313EFDE3C4}">
      <dgm:prSet phldrT="[Texto]"/>
      <dgm:spPr>
        <a:solidFill>
          <a:schemeClr val="accent6">
            <a:lumMod val="60000"/>
            <a:lumOff val="40000"/>
            <a:alpha val="90000"/>
          </a:schemeClr>
        </a:solidFill>
      </dgm:spPr>
      <dgm:t>
        <a:bodyPr/>
        <a:lstStyle/>
        <a:p>
          <a:r>
            <a:rPr lang="es-CR" dirty="0"/>
            <a:t>Manejo del enojo, de los celos, de la separación</a:t>
          </a:r>
        </a:p>
      </dgm:t>
    </dgm:pt>
    <dgm:pt modelId="{DE781F5F-10E4-4651-B311-048E776DA56B}" type="parTrans" cxnId="{748C9869-EDF5-454E-A6E6-788CBCC01127}">
      <dgm:prSet/>
      <dgm:spPr/>
      <dgm:t>
        <a:bodyPr/>
        <a:lstStyle/>
        <a:p>
          <a:endParaRPr lang="es-CR"/>
        </a:p>
      </dgm:t>
    </dgm:pt>
    <dgm:pt modelId="{253E2BB2-175C-4546-AF30-95C09AC4B08D}" type="sibTrans" cxnId="{748C9869-EDF5-454E-A6E6-788CBCC01127}">
      <dgm:prSet/>
      <dgm:spPr/>
      <dgm:t>
        <a:bodyPr/>
        <a:lstStyle/>
        <a:p>
          <a:endParaRPr lang="es-CR"/>
        </a:p>
      </dgm:t>
    </dgm:pt>
    <dgm:pt modelId="{156F0DCF-6447-4858-B274-8A6C31DD2100}">
      <dgm:prSet phldrT="[Texto]"/>
      <dgm:spPr>
        <a:solidFill>
          <a:schemeClr val="accent6">
            <a:lumMod val="60000"/>
            <a:lumOff val="40000"/>
            <a:alpha val="90000"/>
          </a:schemeClr>
        </a:solidFill>
      </dgm:spPr>
      <dgm:t>
        <a:bodyPr/>
        <a:lstStyle/>
        <a:p>
          <a:r>
            <a:rPr lang="es-CR" dirty="0"/>
            <a:t>Habilidades comunicativas </a:t>
          </a:r>
        </a:p>
      </dgm:t>
    </dgm:pt>
    <dgm:pt modelId="{3D8F9E02-909E-4EFE-B78B-BD8FC77AAE84}" type="parTrans" cxnId="{73CFD233-BB5E-4EDF-99BF-C004E2927873}">
      <dgm:prSet/>
      <dgm:spPr/>
      <dgm:t>
        <a:bodyPr/>
        <a:lstStyle/>
        <a:p>
          <a:endParaRPr lang="es-MX"/>
        </a:p>
      </dgm:t>
    </dgm:pt>
    <dgm:pt modelId="{AC89C91C-F2E4-42B9-9814-F05B68FDDCEB}" type="sibTrans" cxnId="{73CFD233-BB5E-4EDF-99BF-C004E2927873}">
      <dgm:prSet/>
      <dgm:spPr/>
      <dgm:t>
        <a:bodyPr/>
        <a:lstStyle/>
        <a:p>
          <a:endParaRPr lang="es-MX"/>
        </a:p>
      </dgm:t>
    </dgm:pt>
    <dgm:pt modelId="{EA0CDDFA-6B31-4B1A-A5F5-C4BFE9DE805B}" type="pres">
      <dgm:prSet presAssocID="{0A73449D-DFF4-461B-812C-B16D9211AF63}" presName="Name0" presStyleCnt="0">
        <dgm:presLayoutVars>
          <dgm:dir/>
          <dgm:animLvl val="lvl"/>
          <dgm:resizeHandles/>
        </dgm:presLayoutVars>
      </dgm:prSet>
      <dgm:spPr/>
      <dgm:t>
        <a:bodyPr/>
        <a:lstStyle/>
        <a:p>
          <a:endParaRPr lang="en-US"/>
        </a:p>
      </dgm:t>
    </dgm:pt>
    <dgm:pt modelId="{40D8C4BD-F039-4429-86FD-6D7303E5F9ED}" type="pres">
      <dgm:prSet presAssocID="{4078873D-71ED-4F41-B28E-6D7E1B14854B}" presName="linNode" presStyleCnt="0"/>
      <dgm:spPr/>
    </dgm:pt>
    <dgm:pt modelId="{AAB11AE8-181D-4966-8F0E-D3902CAA2050}" type="pres">
      <dgm:prSet presAssocID="{4078873D-71ED-4F41-B28E-6D7E1B14854B}" presName="parentShp" presStyleLbl="node1" presStyleIdx="0" presStyleCnt="2">
        <dgm:presLayoutVars>
          <dgm:bulletEnabled val="1"/>
        </dgm:presLayoutVars>
      </dgm:prSet>
      <dgm:spPr/>
      <dgm:t>
        <a:bodyPr/>
        <a:lstStyle/>
        <a:p>
          <a:endParaRPr lang="en-US"/>
        </a:p>
      </dgm:t>
    </dgm:pt>
    <dgm:pt modelId="{1E34AAB8-3420-453B-A382-8B18FF94443A}" type="pres">
      <dgm:prSet presAssocID="{4078873D-71ED-4F41-B28E-6D7E1B14854B}" presName="childShp" presStyleLbl="bgAccFollowNode1" presStyleIdx="0" presStyleCnt="2">
        <dgm:presLayoutVars>
          <dgm:bulletEnabled val="1"/>
        </dgm:presLayoutVars>
      </dgm:prSet>
      <dgm:spPr/>
      <dgm:t>
        <a:bodyPr/>
        <a:lstStyle/>
        <a:p>
          <a:endParaRPr lang="en-US"/>
        </a:p>
      </dgm:t>
    </dgm:pt>
    <dgm:pt modelId="{64369102-800F-419D-8123-47CB58AACD09}" type="pres">
      <dgm:prSet presAssocID="{0E41E94A-364A-4404-8096-186FF3E91AD3}" presName="spacing" presStyleCnt="0"/>
      <dgm:spPr/>
    </dgm:pt>
    <dgm:pt modelId="{F27406AA-75F9-4E7E-AA5B-190452ED7893}" type="pres">
      <dgm:prSet presAssocID="{DBD307EC-0A98-4A86-A97C-81881D2B77E6}" presName="linNode" presStyleCnt="0"/>
      <dgm:spPr/>
    </dgm:pt>
    <dgm:pt modelId="{3F718E08-A1C2-4350-B4C9-140D01830385}" type="pres">
      <dgm:prSet presAssocID="{DBD307EC-0A98-4A86-A97C-81881D2B77E6}" presName="parentShp" presStyleLbl="node1" presStyleIdx="1" presStyleCnt="2">
        <dgm:presLayoutVars>
          <dgm:bulletEnabled val="1"/>
        </dgm:presLayoutVars>
      </dgm:prSet>
      <dgm:spPr/>
      <dgm:t>
        <a:bodyPr/>
        <a:lstStyle/>
        <a:p>
          <a:endParaRPr lang="en-US"/>
        </a:p>
      </dgm:t>
    </dgm:pt>
    <dgm:pt modelId="{D637D1C1-9909-4C45-8BCD-930B33ADBD1F}" type="pres">
      <dgm:prSet presAssocID="{DBD307EC-0A98-4A86-A97C-81881D2B77E6}" presName="childShp" presStyleLbl="bgAccFollowNode1" presStyleIdx="1" presStyleCnt="2">
        <dgm:presLayoutVars>
          <dgm:bulletEnabled val="1"/>
        </dgm:presLayoutVars>
      </dgm:prSet>
      <dgm:spPr/>
      <dgm:t>
        <a:bodyPr/>
        <a:lstStyle/>
        <a:p>
          <a:endParaRPr lang="en-US"/>
        </a:p>
      </dgm:t>
    </dgm:pt>
  </dgm:ptLst>
  <dgm:cxnLst>
    <dgm:cxn modelId="{748C9869-EDF5-454E-A6E6-788CBCC01127}" srcId="{DBD307EC-0A98-4A86-A97C-81881D2B77E6}" destId="{CF030DD8-673E-4854-B0F1-6D313EFDE3C4}" srcOrd="0" destOrd="0" parTransId="{DE781F5F-10E4-4651-B311-048E776DA56B}" sibTransId="{253E2BB2-175C-4546-AF30-95C09AC4B08D}"/>
    <dgm:cxn modelId="{2B4B45FD-657E-43AA-9752-44820EBF8A13}" type="presOf" srcId="{CF030DD8-673E-4854-B0F1-6D313EFDE3C4}" destId="{D637D1C1-9909-4C45-8BCD-930B33ADBD1F}" srcOrd="0" destOrd="0" presId="urn:microsoft.com/office/officeart/2005/8/layout/vList6"/>
    <dgm:cxn modelId="{DB8AE7EB-315C-4776-8641-F7E4F66E266B}" type="presOf" srcId="{156F0DCF-6447-4858-B274-8A6C31DD2100}" destId="{D637D1C1-9909-4C45-8BCD-930B33ADBD1F}" srcOrd="0" destOrd="1" presId="urn:microsoft.com/office/officeart/2005/8/layout/vList6"/>
    <dgm:cxn modelId="{3D294242-9673-49A9-B721-B3299C947DC4}" type="presOf" srcId="{4078873D-71ED-4F41-B28E-6D7E1B14854B}" destId="{AAB11AE8-181D-4966-8F0E-D3902CAA2050}" srcOrd="0" destOrd="0" presId="urn:microsoft.com/office/officeart/2005/8/layout/vList6"/>
    <dgm:cxn modelId="{73CFD233-BB5E-4EDF-99BF-C004E2927873}" srcId="{DBD307EC-0A98-4A86-A97C-81881D2B77E6}" destId="{156F0DCF-6447-4858-B274-8A6C31DD2100}" srcOrd="1" destOrd="0" parTransId="{3D8F9E02-909E-4EFE-B78B-BD8FC77AAE84}" sibTransId="{AC89C91C-F2E4-42B9-9814-F05B68FDDCEB}"/>
    <dgm:cxn modelId="{210BDC99-E61B-4F8B-9ABF-069DA499CBF6}" type="presOf" srcId="{0A73449D-DFF4-461B-812C-B16D9211AF63}" destId="{EA0CDDFA-6B31-4B1A-A5F5-C4BFE9DE805B}" srcOrd="0" destOrd="0" presId="urn:microsoft.com/office/officeart/2005/8/layout/vList6"/>
    <dgm:cxn modelId="{C0B4CB1E-4BDC-4E26-A030-C68B551C4D49}" type="presOf" srcId="{DBD307EC-0A98-4A86-A97C-81881D2B77E6}" destId="{3F718E08-A1C2-4350-B4C9-140D01830385}" srcOrd="0" destOrd="0" presId="urn:microsoft.com/office/officeart/2005/8/layout/vList6"/>
    <dgm:cxn modelId="{A8EA2AD4-8D99-4986-9E04-DCDEB6504543}" srcId="{4078873D-71ED-4F41-B28E-6D7E1B14854B}" destId="{62E9E437-A11A-4330-A1A5-00E09E94B807}" srcOrd="0" destOrd="0" parTransId="{AA6E932E-9333-48C7-AF76-6835A93CEAB2}" sibTransId="{59B7F9A5-BCFA-46C5-9B8C-9D98A75CE20C}"/>
    <dgm:cxn modelId="{D5D34367-7675-478C-8602-E580B906C57C}" type="presOf" srcId="{62E9E437-A11A-4330-A1A5-00E09E94B807}" destId="{1E34AAB8-3420-453B-A382-8B18FF94443A}" srcOrd="0" destOrd="0" presId="urn:microsoft.com/office/officeart/2005/8/layout/vList6"/>
    <dgm:cxn modelId="{85AFDFE1-6B27-403B-9058-BC35FB2BB88A}" srcId="{0A73449D-DFF4-461B-812C-B16D9211AF63}" destId="{4078873D-71ED-4F41-B28E-6D7E1B14854B}" srcOrd="0" destOrd="0" parTransId="{4EC0FB0E-0A55-49C4-8271-37895C026303}" sibTransId="{0E41E94A-364A-4404-8096-186FF3E91AD3}"/>
    <dgm:cxn modelId="{B8B86383-2A42-4116-80E2-87F6D34C4A14}" srcId="{0A73449D-DFF4-461B-812C-B16D9211AF63}" destId="{DBD307EC-0A98-4A86-A97C-81881D2B77E6}" srcOrd="1" destOrd="0" parTransId="{3C2ABA2F-D142-4E7B-BC31-1E3C502F4DDB}" sibTransId="{84C21722-2E53-481F-8BEC-4F7609425C55}"/>
    <dgm:cxn modelId="{E9A85536-2169-493A-B559-04EB16EBE7DB}" type="presParOf" srcId="{EA0CDDFA-6B31-4B1A-A5F5-C4BFE9DE805B}" destId="{40D8C4BD-F039-4429-86FD-6D7303E5F9ED}" srcOrd="0" destOrd="0" presId="urn:microsoft.com/office/officeart/2005/8/layout/vList6"/>
    <dgm:cxn modelId="{A2FA3743-A606-4A4B-91F8-B33474237E7D}" type="presParOf" srcId="{40D8C4BD-F039-4429-86FD-6D7303E5F9ED}" destId="{AAB11AE8-181D-4966-8F0E-D3902CAA2050}" srcOrd="0" destOrd="0" presId="urn:microsoft.com/office/officeart/2005/8/layout/vList6"/>
    <dgm:cxn modelId="{AD0B7F54-7413-41FC-80B2-282941725B00}" type="presParOf" srcId="{40D8C4BD-F039-4429-86FD-6D7303E5F9ED}" destId="{1E34AAB8-3420-453B-A382-8B18FF94443A}" srcOrd="1" destOrd="0" presId="urn:microsoft.com/office/officeart/2005/8/layout/vList6"/>
    <dgm:cxn modelId="{1EA88465-F671-4CEC-ADBC-F6E626A6D9C8}" type="presParOf" srcId="{EA0CDDFA-6B31-4B1A-A5F5-C4BFE9DE805B}" destId="{64369102-800F-419D-8123-47CB58AACD09}" srcOrd="1" destOrd="0" presId="urn:microsoft.com/office/officeart/2005/8/layout/vList6"/>
    <dgm:cxn modelId="{FB03E0E4-106A-43A0-B06E-D2E7FE17F504}" type="presParOf" srcId="{EA0CDDFA-6B31-4B1A-A5F5-C4BFE9DE805B}" destId="{F27406AA-75F9-4E7E-AA5B-190452ED7893}" srcOrd="2" destOrd="0" presId="urn:microsoft.com/office/officeart/2005/8/layout/vList6"/>
    <dgm:cxn modelId="{E86429E8-E881-4911-914A-0D7CBC9A3086}" type="presParOf" srcId="{F27406AA-75F9-4E7E-AA5B-190452ED7893}" destId="{3F718E08-A1C2-4350-B4C9-140D01830385}" srcOrd="0" destOrd="0" presId="urn:microsoft.com/office/officeart/2005/8/layout/vList6"/>
    <dgm:cxn modelId="{A84ED1F3-C0C6-46B5-BFDE-344570BFA8E4}" type="presParOf" srcId="{F27406AA-75F9-4E7E-AA5B-190452ED7893}" destId="{D637D1C1-9909-4C45-8BCD-930B33ADBD1F}"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75E64-0D62-45E6-983D-373AC00A9546}">
      <dsp:nvSpPr>
        <dsp:cNvPr id="0" name=""/>
        <dsp:cNvSpPr/>
      </dsp:nvSpPr>
      <dsp:spPr>
        <a:xfrm>
          <a:off x="332098" y="0"/>
          <a:ext cx="3763786" cy="3487936"/>
        </a:xfrm>
        <a:prstGeom prst="rightArrow">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E0C4AA3A-F478-4821-B66B-D67299D7DEAD}">
      <dsp:nvSpPr>
        <dsp:cNvPr id="0" name=""/>
        <dsp:cNvSpPr/>
      </dsp:nvSpPr>
      <dsp:spPr>
        <a:xfrm>
          <a:off x="4756" y="1046380"/>
          <a:ext cx="1425257" cy="13951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R" sz="1600" b="1" kern="1200" dirty="0">
              <a:solidFill>
                <a:schemeClr val="tx1"/>
              </a:solidFill>
            </a:rPr>
            <a:t>Investigación </a:t>
          </a:r>
        </a:p>
      </dsp:txBody>
      <dsp:txXfrm>
        <a:off x="72863" y="1114487"/>
        <a:ext cx="1289043" cy="1258960"/>
      </dsp:txXfrm>
    </dsp:sp>
    <dsp:sp modelId="{525BD1D3-9F75-4FAF-B35B-77E600B49461}">
      <dsp:nvSpPr>
        <dsp:cNvPr id="0" name=""/>
        <dsp:cNvSpPr/>
      </dsp:nvSpPr>
      <dsp:spPr>
        <a:xfrm>
          <a:off x="1501363" y="1046380"/>
          <a:ext cx="1425257" cy="13951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R" sz="1600" b="1" kern="1200" dirty="0">
              <a:solidFill>
                <a:schemeClr val="tx1"/>
              </a:solidFill>
            </a:rPr>
            <a:t>Procesos re/educativos </a:t>
          </a:r>
        </a:p>
      </dsp:txBody>
      <dsp:txXfrm>
        <a:off x="1569470" y="1114487"/>
        <a:ext cx="1289043" cy="1258960"/>
      </dsp:txXfrm>
    </dsp:sp>
    <dsp:sp modelId="{F056812E-BF9A-4B49-9E4C-6B2719F984BE}">
      <dsp:nvSpPr>
        <dsp:cNvPr id="0" name=""/>
        <dsp:cNvSpPr/>
      </dsp:nvSpPr>
      <dsp:spPr>
        <a:xfrm>
          <a:off x="2997970" y="1046380"/>
          <a:ext cx="1425257" cy="13951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CR" sz="1600" b="1" kern="1200" dirty="0">
              <a:solidFill>
                <a:schemeClr val="tx1"/>
              </a:solidFill>
            </a:rPr>
            <a:t>Incidencia política </a:t>
          </a:r>
        </a:p>
      </dsp:txBody>
      <dsp:txXfrm>
        <a:off x="3066077" y="1114487"/>
        <a:ext cx="1289043" cy="1258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75E64-0D62-45E6-983D-373AC00A9546}">
      <dsp:nvSpPr>
        <dsp:cNvPr id="0" name=""/>
        <dsp:cNvSpPr/>
      </dsp:nvSpPr>
      <dsp:spPr>
        <a:xfrm>
          <a:off x="332098" y="0"/>
          <a:ext cx="3763786" cy="3487936"/>
        </a:xfrm>
        <a:prstGeom prst="rightArrow">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E0C4AA3A-F478-4821-B66B-D67299D7DEAD}">
      <dsp:nvSpPr>
        <dsp:cNvPr id="0" name=""/>
        <dsp:cNvSpPr/>
      </dsp:nvSpPr>
      <dsp:spPr>
        <a:xfrm>
          <a:off x="4756" y="1046380"/>
          <a:ext cx="1425257" cy="13951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CR" sz="1500" b="1" kern="1200" dirty="0">
              <a:solidFill>
                <a:schemeClr val="tx1"/>
              </a:solidFill>
            </a:rPr>
            <a:t>Revisión de la subjetividad y la parte personal</a:t>
          </a:r>
        </a:p>
      </dsp:txBody>
      <dsp:txXfrm>
        <a:off x="72863" y="1114487"/>
        <a:ext cx="1289043" cy="1258960"/>
      </dsp:txXfrm>
    </dsp:sp>
    <dsp:sp modelId="{525BD1D3-9F75-4FAF-B35B-77E600B49461}">
      <dsp:nvSpPr>
        <dsp:cNvPr id="0" name=""/>
        <dsp:cNvSpPr/>
      </dsp:nvSpPr>
      <dsp:spPr>
        <a:xfrm>
          <a:off x="1501363" y="1046380"/>
          <a:ext cx="1425257" cy="13951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CR" sz="1500" b="1" kern="1200" dirty="0">
              <a:solidFill>
                <a:schemeClr val="tx1"/>
              </a:solidFill>
            </a:rPr>
            <a:t>Comunicación y movilización social</a:t>
          </a:r>
        </a:p>
      </dsp:txBody>
      <dsp:txXfrm>
        <a:off x="1569470" y="1114487"/>
        <a:ext cx="1289043" cy="1258960"/>
      </dsp:txXfrm>
    </dsp:sp>
    <dsp:sp modelId="{F056812E-BF9A-4B49-9E4C-6B2719F984BE}">
      <dsp:nvSpPr>
        <dsp:cNvPr id="0" name=""/>
        <dsp:cNvSpPr/>
      </dsp:nvSpPr>
      <dsp:spPr>
        <a:xfrm>
          <a:off x="2997970" y="1046380"/>
          <a:ext cx="1425257" cy="13951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CR" sz="1500" b="1" kern="1200" dirty="0">
              <a:solidFill>
                <a:schemeClr val="tx1"/>
              </a:solidFill>
            </a:rPr>
            <a:t>Trabajo comunitario</a:t>
          </a:r>
        </a:p>
      </dsp:txBody>
      <dsp:txXfrm>
        <a:off x="3066077" y="1114487"/>
        <a:ext cx="1289043" cy="1258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A65FB-F095-4B2A-9697-16737BA4ECB5}">
      <dsp:nvSpPr>
        <dsp:cNvPr id="0" name=""/>
        <dsp:cNvSpPr/>
      </dsp:nvSpPr>
      <dsp:spPr>
        <a:xfrm>
          <a:off x="0" y="196158"/>
          <a:ext cx="7272808" cy="13903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s-CR" sz="3500" kern="1200" dirty="0"/>
            <a:t>I. El trabajo con hombres </a:t>
          </a:r>
        </a:p>
      </dsp:txBody>
      <dsp:txXfrm>
        <a:off x="67873" y="264031"/>
        <a:ext cx="7137062" cy="1254634"/>
      </dsp:txXfrm>
    </dsp:sp>
    <dsp:sp modelId="{855DE4FA-573B-4098-8976-CF69A6FBFC10}">
      <dsp:nvSpPr>
        <dsp:cNvPr id="0" name=""/>
        <dsp:cNvSpPr/>
      </dsp:nvSpPr>
      <dsp:spPr>
        <a:xfrm>
          <a:off x="0" y="1586539"/>
          <a:ext cx="7272808" cy="1231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912"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s-CR" sz="2700" i="1" kern="1200" dirty="0"/>
            <a:t>Construcción de un movimiento social de hombres (talleres, grupos, campañas): “trabajo de hormiga”, trabajo con  la “intimidad”) </a:t>
          </a:r>
        </a:p>
      </dsp:txBody>
      <dsp:txXfrm>
        <a:off x="0" y="1586539"/>
        <a:ext cx="7272808" cy="1231650"/>
      </dsp:txXfrm>
    </dsp:sp>
    <dsp:sp modelId="{AED8CF96-02B5-4F98-89BD-2BA86327FAF0}">
      <dsp:nvSpPr>
        <dsp:cNvPr id="0" name=""/>
        <dsp:cNvSpPr/>
      </dsp:nvSpPr>
      <dsp:spPr>
        <a:xfrm>
          <a:off x="0" y="2818189"/>
          <a:ext cx="7272808" cy="1390380"/>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s-CR" sz="3500" kern="1200" dirty="0"/>
            <a:t>II. Las políticas publicas y la incidencia política </a:t>
          </a:r>
        </a:p>
      </dsp:txBody>
      <dsp:txXfrm>
        <a:off x="67873" y="2886062"/>
        <a:ext cx="7137062" cy="1254634"/>
      </dsp:txXfrm>
    </dsp:sp>
    <dsp:sp modelId="{126A7258-5477-4147-8D14-5703BA9897A8}">
      <dsp:nvSpPr>
        <dsp:cNvPr id="0" name=""/>
        <dsp:cNvSpPr/>
      </dsp:nvSpPr>
      <dsp:spPr>
        <a:xfrm>
          <a:off x="0" y="4208569"/>
          <a:ext cx="7272808" cy="579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912"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s-CR" sz="2700" i="1" kern="1200" dirty="0"/>
            <a:t>Leyes, programas gubernamentales </a:t>
          </a:r>
        </a:p>
      </dsp:txBody>
      <dsp:txXfrm>
        <a:off x="0" y="4208569"/>
        <a:ext cx="7272808" cy="579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4AAB8-3420-453B-A382-8B18FF94443A}">
      <dsp:nvSpPr>
        <dsp:cNvPr id="0" name=""/>
        <dsp:cNvSpPr/>
      </dsp:nvSpPr>
      <dsp:spPr>
        <a:xfrm>
          <a:off x="3291839" y="552"/>
          <a:ext cx="4937760" cy="215469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err="1"/>
            <a:t>Revisión</a:t>
          </a:r>
          <a:r>
            <a:rPr lang="en-US" sz="2700" kern="1200" dirty="0"/>
            <a:t> de </a:t>
          </a:r>
          <a:r>
            <a:rPr lang="en-US" sz="2700" kern="1200" dirty="0" err="1"/>
            <a:t>experiencias</a:t>
          </a:r>
          <a:r>
            <a:rPr lang="en-US" sz="2700" kern="1200" dirty="0"/>
            <a:t> de </a:t>
          </a:r>
          <a:r>
            <a:rPr lang="en-US" sz="2700" kern="1200" dirty="0" err="1"/>
            <a:t>vida</a:t>
          </a:r>
          <a:r>
            <a:rPr lang="en-US" sz="2700" kern="1200" dirty="0"/>
            <a:t>, </a:t>
          </a:r>
          <a:r>
            <a:rPr lang="en-US" sz="2700" kern="1200" dirty="0" err="1"/>
            <a:t>emociones</a:t>
          </a:r>
          <a:r>
            <a:rPr lang="en-US" sz="2700" kern="1200" dirty="0"/>
            <a:t>, </a:t>
          </a:r>
          <a:r>
            <a:rPr lang="en-US" sz="2700" kern="1200" dirty="0" err="1"/>
            <a:t>significados</a:t>
          </a:r>
          <a:r>
            <a:rPr lang="en-US" sz="2700" kern="1200" dirty="0"/>
            <a:t>. </a:t>
          </a:r>
          <a:endParaRPr lang="es-CR" sz="2700" kern="1200" dirty="0"/>
        </a:p>
      </dsp:txBody>
      <dsp:txXfrm>
        <a:off x="3291839" y="269889"/>
        <a:ext cx="4129750" cy="1616020"/>
      </dsp:txXfrm>
    </dsp:sp>
    <dsp:sp modelId="{AAB11AE8-181D-4966-8F0E-D3902CAA2050}">
      <dsp:nvSpPr>
        <dsp:cNvPr id="0" name=""/>
        <dsp:cNvSpPr/>
      </dsp:nvSpPr>
      <dsp:spPr>
        <a:xfrm>
          <a:off x="0" y="552"/>
          <a:ext cx="3291840" cy="21546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CR" sz="2400" kern="1200" dirty="0"/>
            <a:t>45 sesiones de terapia grupal en el grupo de crecimiento </a:t>
          </a:r>
        </a:p>
      </dsp:txBody>
      <dsp:txXfrm>
        <a:off x="105183" y="105735"/>
        <a:ext cx="3081474" cy="1944328"/>
      </dsp:txXfrm>
    </dsp:sp>
    <dsp:sp modelId="{D637D1C1-9909-4C45-8BCD-930B33ADBD1F}">
      <dsp:nvSpPr>
        <dsp:cNvPr id="0" name=""/>
        <dsp:cNvSpPr/>
      </dsp:nvSpPr>
      <dsp:spPr>
        <a:xfrm>
          <a:off x="3291839" y="2370716"/>
          <a:ext cx="4937760" cy="2154694"/>
        </a:xfrm>
        <a:prstGeom prst="rightArrow">
          <a:avLst>
            <a:gd name="adj1" fmla="val 75000"/>
            <a:gd name="adj2" fmla="val 50000"/>
          </a:avLst>
        </a:prstGeom>
        <a:solidFill>
          <a:schemeClr val="accent6">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s-CR" sz="2700" kern="1200" dirty="0"/>
            <a:t>Manejo del enojo, de los celos, de la separación</a:t>
          </a:r>
        </a:p>
        <a:p>
          <a:pPr marL="228600" lvl="1" indent="-228600" algn="l" defTabSz="1200150">
            <a:lnSpc>
              <a:spcPct val="90000"/>
            </a:lnSpc>
            <a:spcBef>
              <a:spcPct val="0"/>
            </a:spcBef>
            <a:spcAft>
              <a:spcPct val="15000"/>
            </a:spcAft>
            <a:buChar char="••"/>
          </a:pPr>
          <a:r>
            <a:rPr lang="es-CR" sz="2700" kern="1200" dirty="0"/>
            <a:t>Habilidades comunicativas </a:t>
          </a:r>
        </a:p>
      </dsp:txBody>
      <dsp:txXfrm>
        <a:off x="3291839" y="2640053"/>
        <a:ext cx="4129750" cy="1616020"/>
      </dsp:txXfrm>
    </dsp:sp>
    <dsp:sp modelId="{3F718E08-A1C2-4350-B4C9-140D01830385}">
      <dsp:nvSpPr>
        <dsp:cNvPr id="0" name=""/>
        <dsp:cNvSpPr/>
      </dsp:nvSpPr>
      <dsp:spPr>
        <a:xfrm>
          <a:off x="0" y="2370716"/>
          <a:ext cx="3291840" cy="2154694"/>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CR" sz="2400" kern="1200" dirty="0"/>
            <a:t>Entrenamiento en habilidades en la escuela para hombres  </a:t>
          </a:r>
        </a:p>
        <a:p>
          <a:pPr lvl="0" algn="ctr" defTabSz="1066800">
            <a:lnSpc>
              <a:spcPct val="90000"/>
            </a:lnSpc>
            <a:spcBef>
              <a:spcPct val="0"/>
            </a:spcBef>
            <a:spcAft>
              <a:spcPct val="35000"/>
            </a:spcAft>
          </a:pPr>
          <a:r>
            <a:rPr lang="es-CR" sz="2400" kern="1200" dirty="0"/>
            <a:t>(Al menos 16 sesiones más)</a:t>
          </a:r>
        </a:p>
      </dsp:txBody>
      <dsp:txXfrm>
        <a:off x="105183" y="2475899"/>
        <a:ext cx="3081474" cy="194432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0098A4-EBD6-4053-AB84-C404519969F9}" type="datetimeFigureOut">
              <a:rPr lang="es-CR" smtClean="0"/>
              <a:t>20/5/2020</a:t>
            </a:fld>
            <a:endParaRPr lang="es-C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A22536-32D6-45B6-8963-DF6077B24BCD}" type="slidenum">
              <a:rPr lang="es-CR" smtClean="0"/>
              <a:t>‹#›</a:t>
            </a:fld>
            <a:endParaRPr lang="es-CR"/>
          </a:p>
        </p:txBody>
      </p:sp>
    </p:spTree>
    <p:extLst>
      <p:ext uri="{BB962C8B-B14F-4D97-AF65-F5344CB8AC3E}">
        <p14:creationId xmlns:p14="http://schemas.microsoft.com/office/powerpoint/2010/main" val="483226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R"/>
          </a:p>
        </p:txBody>
      </p:sp>
      <p:sp>
        <p:nvSpPr>
          <p:cNvPr id="4" name="3 Marcador de fecha"/>
          <p:cNvSpPr>
            <a:spLocks noGrp="1"/>
          </p:cNvSpPr>
          <p:nvPr>
            <p:ph type="dt" sz="half" idx="10"/>
          </p:nvPr>
        </p:nvSpPr>
        <p:spPr/>
        <p:txBody>
          <a:bodyPr/>
          <a:lstStyle/>
          <a:p>
            <a:fld id="{3912CC36-02A9-41FB-9823-1FC167638185}" type="datetimeFigureOut">
              <a:rPr lang="es-CR" smtClean="0"/>
              <a:t>20/5/2020</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D5BA2309-7C1C-4E28-BE52-1DBCC2E5B3FF}" type="slidenum">
              <a:rPr lang="es-CR" smtClean="0"/>
              <a:t>‹#›</a:t>
            </a:fld>
            <a:endParaRPr lang="es-C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3912CC36-02A9-41FB-9823-1FC167638185}" type="datetimeFigureOut">
              <a:rPr lang="es-CR" smtClean="0"/>
              <a:t>20/5/2020</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D5BA2309-7C1C-4E28-BE52-1DBCC2E5B3FF}" type="slidenum">
              <a:rPr lang="es-CR" smtClean="0"/>
              <a:t>‹#›</a:t>
            </a:fld>
            <a:endParaRPr lang="es-C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3912CC36-02A9-41FB-9823-1FC167638185}" type="datetimeFigureOut">
              <a:rPr lang="es-CR" smtClean="0"/>
              <a:t>20/5/2020</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D5BA2309-7C1C-4E28-BE52-1DBCC2E5B3FF}" type="slidenum">
              <a:rPr lang="es-CR" smtClean="0"/>
              <a:t>‹#›</a:t>
            </a:fld>
            <a:endParaRPr lang="es-C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3912CC36-02A9-41FB-9823-1FC167638185}" type="datetimeFigureOut">
              <a:rPr lang="es-CR" smtClean="0"/>
              <a:t>20/5/2020</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D5BA2309-7C1C-4E28-BE52-1DBCC2E5B3FF}" type="slidenum">
              <a:rPr lang="es-CR" smtClean="0"/>
              <a:t>‹#›</a:t>
            </a:fld>
            <a:endParaRPr lang="es-C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3912CC36-02A9-41FB-9823-1FC167638185}" type="datetimeFigureOut">
              <a:rPr lang="es-CR" smtClean="0"/>
              <a:t>20/5/2020</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D5BA2309-7C1C-4E28-BE52-1DBCC2E5B3FF}" type="slidenum">
              <a:rPr lang="es-CR" smtClean="0"/>
              <a:t>‹#›</a:t>
            </a:fld>
            <a:endParaRPr lang="es-C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fecha"/>
          <p:cNvSpPr>
            <a:spLocks noGrp="1"/>
          </p:cNvSpPr>
          <p:nvPr>
            <p:ph type="dt" sz="half" idx="10"/>
          </p:nvPr>
        </p:nvSpPr>
        <p:spPr/>
        <p:txBody>
          <a:bodyPr/>
          <a:lstStyle/>
          <a:p>
            <a:fld id="{3912CC36-02A9-41FB-9823-1FC167638185}" type="datetimeFigureOut">
              <a:rPr lang="es-CR" smtClean="0"/>
              <a:t>20/5/2020</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D5BA2309-7C1C-4E28-BE52-1DBCC2E5B3FF}" type="slidenum">
              <a:rPr lang="es-CR" smtClean="0"/>
              <a:t>‹#›</a:t>
            </a:fld>
            <a:endParaRPr lang="es-C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6 Marcador de fecha"/>
          <p:cNvSpPr>
            <a:spLocks noGrp="1"/>
          </p:cNvSpPr>
          <p:nvPr>
            <p:ph type="dt" sz="half" idx="10"/>
          </p:nvPr>
        </p:nvSpPr>
        <p:spPr/>
        <p:txBody>
          <a:bodyPr/>
          <a:lstStyle/>
          <a:p>
            <a:fld id="{3912CC36-02A9-41FB-9823-1FC167638185}" type="datetimeFigureOut">
              <a:rPr lang="es-CR" smtClean="0"/>
              <a:t>20/5/2020</a:t>
            </a:fld>
            <a:endParaRPr lang="es-CR"/>
          </a:p>
        </p:txBody>
      </p:sp>
      <p:sp>
        <p:nvSpPr>
          <p:cNvPr id="8" name="7 Marcador de pie de página"/>
          <p:cNvSpPr>
            <a:spLocks noGrp="1"/>
          </p:cNvSpPr>
          <p:nvPr>
            <p:ph type="ftr" sz="quarter" idx="11"/>
          </p:nvPr>
        </p:nvSpPr>
        <p:spPr/>
        <p:txBody>
          <a:bodyPr/>
          <a:lstStyle/>
          <a:p>
            <a:endParaRPr lang="es-CR"/>
          </a:p>
        </p:txBody>
      </p:sp>
      <p:sp>
        <p:nvSpPr>
          <p:cNvPr id="9" name="8 Marcador de número de diapositiva"/>
          <p:cNvSpPr>
            <a:spLocks noGrp="1"/>
          </p:cNvSpPr>
          <p:nvPr>
            <p:ph type="sldNum" sz="quarter" idx="12"/>
          </p:nvPr>
        </p:nvSpPr>
        <p:spPr/>
        <p:txBody>
          <a:bodyPr/>
          <a:lstStyle/>
          <a:p>
            <a:fld id="{D5BA2309-7C1C-4E28-BE52-1DBCC2E5B3FF}" type="slidenum">
              <a:rPr lang="es-CR" smtClean="0"/>
              <a:t>‹#›</a:t>
            </a:fld>
            <a:endParaRPr lang="es-C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fecha"/>
          <p:cNvSpPr>
            <a:spLocks noGrp="1"/>
          </p:cNvSpPr>
          <p:nvPr>
            <p:ph type="dt" sz="half" idx="10"/>
          </p:nvPr>
        </p:nvSpPr>
        <p:spPr/>
        <p:txBody>
          <a:bodyPr/>
          <a:lstStyle/>
          <a:p>
            <a:fld id="{3912CC36-02A9-41FB-9823-1FC167638185}" type="datetimeFigureOut">
              <a:rPr lang="es-CR" smtClean="0"/>
              <a:t>20/5/2020</a:t>
            </a:fld>
            <a:endParaRPr lang="es-CR"/>
          </a:p>
        </p:txBody>
      </p:sp>
      <p:sp>
        <p:nvSpPr>
          <p:cNvPr id="4" name="3 Marcador de pie de página"/>
          <p:cNvSpPr>
            <a:spLocks noGrp="1"/>
          </p:cNvSpPr>
          <p:nvPr>
            <p:ph type="ftr" sz="quarter" idx="11"/>
          </p:nvPr>
        </p:nvSpPr>
        <p:spPr/>
        <p:txBody>
          <a:bodyPr/>
          <a:lstStyle/>
          <a:p>
            <a:endParaRPr lang="es-CR"/>
          </a:p>
        </p:txBody>
      </p:sp>
      <p:sp>
        <p:nvSpPr>
          <p:cNvPr id="5" name="4 Marcador de número de diapositiva"/>
          <p:cNvSpPr>
            <a:spLocks noGrp="1"/>
          </p:cNvSpPr>
          <p:nvPr>
            <p:ph type="sldNum" sz="quarter" idx="12"/>
          </p:nvPr>
        </p:nvSpPr>
        <p:spPr/>
        <p:txBody>
          <a:bodyPr/>
          <a:lstStyle/>
          <a:p>
            <a:fld id="{D5BA2309-7C1C-4E28-BE52-1DBCC2E5B3FF}" type="slidenum">
              <a:rPr lang="es-CR" smtClean="0"/>
              <a:t>‹#›</a:t>
            </a:fld>
            <a:endParaRPr lang="es-C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912CC36-02A9-41FB-9823-1FC167638185}" type="datetimeFigureOut">
              <a:rPr lang="es-CR" smtClean="0"/>
              <a:t>20/5/2020</a:t>
            </a:fld>
            <a:endParaRPr lang="es-CR"/>
          </a:p>
        </p:txBody>
      </p:sp>
      <p:sp>
        <p:nvSpPr>
          <p:cNvPr id="3" name="2 Marcador de pie de página"/>
          <p:cNvSpPr>
            <a:spLocks noGrp="1"/>
          </p:cNvSpPr>
          <p:nvPr>
            <p:ph type="ftr" sz="quarter" idx="11"/>
          </p:nvPr>
        </p:nvSpPr>
        <p:spPr/>
        <p:txBody>
          <a:bodyPr/>
          <a:lstStyle/>
          <a:p>
            <a:endParaRPr lang="es-CR"/>
          </a:p>
        </p:txBody>
      </p:sp>
      <p:sp>
        <p:nvSpPr>
          <p:cNvPr id="4" name="3 Marcador de número de diapositiva"/>
          <p:cNvSpPr>
            <a:spLocks noGrp="1"/>
          </p:cNvSpPr>
          <p:nvPr>
            <p:ph type="sldNum" sz="quarter" idx="12"/>
          </p:nvPr>
        </p:nvSpPr>
        <p:spPr/>
        <p:txBody>
          <a:bodyPr/>
          <a:lstStyle/>
          <a:p>
            <a:fld id="{D5BA2309-7C1C-4E28-BE52-1DBCC2E5B3FF}" type="slidenum">
              <a:rPr lang="es-CR" smtClean="0"/>
              <a:t>‹#›</a:t>
            </a:fld>
            <a:endParaRPr lang="es-C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3912CC36-02A9-41FB-9823-1FC167638185}" type="datetimeFigureOut">
              <a:rPr lang="es-CR" smtClean="0"/>
              <a:t>20/5/2020</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D5BA2309-7C1C-4E28-BE52-1DBCC2E5B3FF}" type="slidenum">
              <a:rPr lang="es-CR" smtClean="0"/>
              <a:t>‹#›</a:t>
            </a:fld>
            <a:endParaRPr lang="es-C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3912CC36-02A9-41FB-9823-1FC167638185}" type="datetimeFigureOut">
              <a:rPr lang="es-CR" smtClean="0"/>
              <a:t>20/5/2020</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D5BA2309-7C1C-4E28-BE52-1DBCC2E5B3FF}" type="slidenum">
              <a:rPr lang="es-CR" smtClean="0"/>
              <a:t>‹#›</a:t>
            </a:fld>
            <a:endParaRPr lang="es-C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12CC36-02A9-41FB-9823-1FC167638185}" type="datetimeFigureOut">
              <a:rPr lang="es-CR" smtClean="0"/>
              <a:t>20/5/2020</a:t>
            </a:fld>
            <a:endParaRPr lang="es-C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A2309-7C1C-4E28-BE52-1DBCC2E5B3FF}" type="slidenum">
              <a:rPr lang="es-CR" smtClean="0"/>
              <a:t>‹#›</a:t>
            </a:fld>
            <a:endParaRPr lang="es-C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620689"/>
            <a:ext cx="7543800" cy="2016224"/>
          </a:xfrm>
        </p:spPr>
        <p:txBody>
          <a:bodyPr>
            <a:noAutofit/>
          </a:bodyPr>
          <a:lstStyle/>
          <a:p>
            <a:r>
              <a:rPr lang="es-MX" sz="2800" i="1" dirty="0"/>
              <a:t>Experiencia Costa Rica – Instituto </a:t>
            </a:r>
            <a:r>
              <a:rPr lang="es-MX" sz="2800" i="1" dirty="0" err="1"/>
              <a:t>Wem</a:t>
            </a:r>
            <a:r>
              <a:rPr lang="es-MX" sz="2800" i="1" dirty="0"/>
              <a:t>, Grupos de terapia psicológica  y línea telefónica para hombres en el contexto de COVID-19</a:t>
            </a:r>
            <a:endParaRPr lang="es-CR" sz="2800" dirty="0"/>
          </a:p>
        </p:txBody>
      </p:sp>
      <p:sp>
        <p:nvSpPr>
          <p:cNvPr id="3" name="2 Subtítulo"/>
          <p:cNvSpPr>
            <a:spLocks noGrp="1"/>
          </p:cNvSpPr>
          <p:nvPr>
            <p:ph type="subTitle" idx="1"/>
          </p:nvPr>
        </p:nvSpPr>
        <p:spPr>
          <a:xfrm>
            <a:off x="0" y="5825557"/>
            <a:ext cx="2952328" cy="985664"/>
          </a:xfrm>
        </p:spPr>
        <p:txBody>
          <a:bodyPr>
            <a:normAutofit fontScale="70000" lnSpcReduction="20000"/>
          </a:bodyPr>
          <a:lstStyle/>
          <a:p>
            <a:r>
              <a:rPr lang="es-CR" dirty="0"/>
              <a:t>Álvaro Campos </a:t>
            </a:r>
            <a:r>
              <a:rPr lang="es-CR" dirty="0" err="1"/>
              <a:t>Guadamuz</a:t>
            </a:r>
            <a:endParaRPr lang="es-CR" dirty="0"/>
          </a:p>
          <a:p>
            <a:r>
              <a:rPr lang="es-CR" dirty="0"/>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2348880"/>
            <a:ext cx="3287527" cy="438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7203" y="6021289"/>
            <a:ext cx="1876797" cy="819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6634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R" dirty="0"/>
              <a:t>Causas de malestar masculino según Línea de apoyo para hombres WEM  </a:t>
            </a:r>
          </a:p>
        </p:txBody>
      </p:sp>
      <p:sp>
        <p:nvSpPr>
          <p:cNvPr id="6" name="5 Marcador de texto"/>
          <p:cNvSpPr>
            <a:spLocks noGrp="1"/>
          </p:cNvSpPr>
          <p:nvPr>
            <p:ph type="body" idx="1"/>
          </p:nvPr>
        </p:nvSpPr>
        <p:spPr/>
        <p:txBody>
          <a:bodyPr/>
          <a:lstStyle/>
          <a:p>
            <a:r>
              <a:rPr lang="es-CR" dirty="0"/>
              <a:t>Factores estructurales</a:t>
            </a:r>
          </a:p>
        </p:txBody>
      </p:sp>
      <p:sp>
        <p:nvSpPr>
          <p:cNvPr id="7" name="6 Marcador de contenido"/>
          <p:cNvSpPr>
            <a:spLocks noGrp="1"/>
          </p:cNvSpPr>
          <p:nvPr>
            <p:ph sz="half" idx="2"/>
          </p:nvPr>
        </p:nvSpPr>
        <p:spPr/>
        <p:txBody>
          <a:bodyPr/>
          <a:lstStyle/>
          <a:p>
            <a:r>
              <a:rPr lang="es-CR" dirty="0"/>
              <a:t>Desempleo </a:t>
            </a:r>
          </a:p>
          <a:p>
            <a:r>
              <a:rPr lang="es-CR" dirty="0"/>
              <a:t>Pobreza </a:t>
            </a:r>
          </a:p>
          <a:p>
            <a:r>
              <a:rPr lang="es-CR" dirty="0"/>
              <a:t>Falta de oportunidades </a:t>
            </a:r>
          </a:p>
          <a:p>
            <a:r>
              <a:rPr lang="es-CR" dirty="0"/>
              <a:t>Endeudamiento </a:t>
            </a:r>
          </a:p>
          <a:p>
            <a:r>
              <a:rPr lang="es-CR" dirty="0"/>
              <a:t>No poder cumplir con las demandas de proveedor</a:t>
            </a:r>
          </a:p>
          <a:p>
            <a:endParaRPr lang="es-CR" dirty="0"/>
          </a:p>
        </p:txBody>
      </p:sp>
      <p:sp>
        <p:nvSpPr>
          <p:cNvPr id="8" name="7 Marcador de texto"/>
          <p:cNvSpPr>
            <a:spLocks noGrp="1"/>
          </p:cNvSpPr>
          <p:nvPr>
            <p:ph type="body" sz="quarter" idx="3"/>
          </p:nvPr>
        </p:nvSpPr>
        <p:spPr/>
        <p:txBody>
          <a:bodyPr>
            <a:normAutofit fontScale="92500"/>
          </a:bodyPr>
          <a:lstStyle/>
          <a:p>
            <a:r>
              <a:rPr lang="es-CR" dirty="0"/>
              <a:t>Factores personales o familiares  </a:t>
            </a:r>
          </a:p>
        </p:txBody>
      </p:sp>
      <p:sp>
        <p:nvSpPr>
          <p:cNvPr id="9" name="8 Marcador de contenido"/>
          <p:cNvSpPr>
            <a:spLocks noGrp="1"/>
          </p:cNvSpPr>
          <p:nvPr>
            <p:ph sz="quarter" idx="4"/>
          </p:nvPr>
        </p:nvSpPr>
        <p:spPr/>
        <p:txBody>
          <a:bodyPr/>
          <a:lstStyle/>
          <a:p>
            <a:r>
              <a:rPr lang="es-CR" dirty="0"/>
              <a:t>Conflictos de pareja</a:t>
            </a:r>
          </a:p>
          <a:p>
            <a:r>
              <a:rPr lang="es-CR" dirty="0"/>
              <a:t>Separación </a:t>
            </a:r>
          </a:p>
          <a:p>
            <a:r>
              <a:rPr lang="es-CR" dirty="0"/>
              <a:t>Miedo al abandono de la pareja o sentir que ya no lo quieren </a:t>
            </a:r>
          </a:p>
          <a:p>
            <a:r>
              <a:rPr lang="es-CR" dirty="0"/>
              <a:t>No poder ver a los hijos e hijas  </a:t>
            </a:r>
          </a:p>
          <a:p>
            <a:r>
              <a:rPr lang="es-CR" dirty="0"/>
              <a:t>Medidas cautelares </a:t>
            </a:r>
          </a:p>
        </p:txBody>
      </p:sp>
    </p:spTree>
    <p:extLst>
      <p:ext uri="{BB962C8B-B14F-4D97-AF65-F5344CB8AC3E}">
        <p14:creationId xmlns:p14="http://schemas.microsoft.com/office/powerpoint/2010/main" val="1254632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Ojo, considerar esto…</a:t>
            </a:r>
          </a:p>
        </p:txBody>
      </p:sp>
      <p:sp>
        <p:nvSpPr>
          <p:cNvPr id="3" name="2 Marcador de contenido"/>
          <p:cNvSpPr>
            <a:spLocks noGrp="1"/>
          </p:cNvSpPr>
          <p:nvPr>
            <p:ph idx="1"/>
          </p:nvPr>
        </p:nvSpPr>
        <p:spPr/>
        <p:txBody>
          <a:bodyPr>
            <a:normAutofit/>
          </a:bodyPr>
          <a:lstStyle/>
          <a:p>
            <a:pPr marL="0" indent="0">
              <a:buNone/>
            </a:pPr>
            <a:endParaRPr lang="es-CR" dirty="0"/>
          </a:p>
          <a:p>
            <a:r>
              <a:rPr lang="es-CR" dirty="0"/>
              <a:t>Evitar la victimización masculina y la justificación de su violencia o machismo. </a:t>
            </a:r>
          </a:p>
        </p:txBody>
      </p:sp>
    </p:spTree>
    <p:extLst>
      <p:ext uri="{BB962C8B-B14F-4D97-AF65-F5344CB8AC3E}">
        <p14:creationId xmlns:p14="http://schemas.microsoft.com/office/powerpoint/2010/main" val="118152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r>
              <a:rPr lang="es-CR" dirty="0"/>
              <a:t>Vulnerabilidad y malestar producen </a:t>
            </a:r>
            <a:r>
              <a:rPr lang="es-CR" b="1" dirty="0">
                <a:solidFill>
                  <a:srgbClr val="FF0000"/>
                </a:solidFill>
              </a:rPr>
              <a:t>CRISIS . </a:t>
            </a:r>
            <a:r>
              <a:rPr lang="es-CR" dirty="0"/>
              <a:t>Las crisis son oportunidades para crecer, para encontrar un sentido a la vida, para replantearse la vida.  </a:t>
            </a:r>
            <a:endParaRPr lang="es-CR" dirty="0">
              <a:solidFill>
                <a:srgbClr val="FF0000"/>
              </a:solidFill>
            </a:endParaRP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5997" y="3501008"/>
            <a:ext cx="3816424" cy="2901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888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4" name="Picture 2" descr="C:\Users\Alvaro\Documents\fotos glen\20141022_1845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87" y="1628800"/>
            <a:ext cx="8711952" cy="49004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9050" y="6183677"/>
            <a:ext cx="15049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307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idx="1"/>
          </p:nvPr>
        </p:nvSpPr>
        <p:spPr/>
        <p:txBody>
          <a:bodyPr/>
          <a:lstStyle/>
          <a:p>
            <a:endParaRPr lang="es-CR"/>
          </a:p>
        </p:txBody>
      </p:sp>
      <p:pic>
        <p:nvPicPr>
          <p:cNvPr id="4" name="Picture 2" descr="C:\Users\Alvaro\Documents\fotos glen\20141022_1856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9050" y="6183677"/>
            <a:ext cx="15049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523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lvaro\Pictures\fotos julio 2013\talleres\IMG_03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76672"/>
            <a:ext cx="4604352" cy="61391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74400"/>
            <a:ext cx="3475341" cy="521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9050" y="6183677"/>
            <a:ext cx="15049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2330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descr="C:\Users\Alvaro\Pictures\270820122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807" y="1484784"/>
            <a:ext cx="7686918" cy="50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9050" y="6183677"/>
            <a:ext cx="15049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9685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268760"/>
            <a:ext cx="7912540" cy="4450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30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lvaro\Pictures\fotos julio 2013\talleres en wem\IMG_03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881081"/>
            <a:ext cx="7944884" cy="59586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9050" y="6183677"/>
            <a:ext cx="15049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95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s-ES"/>
              <a:t>Se trabaja el cuerpo y la energía </a:t>
            </a:r>
          </a:p>
        </p:txBody>
      </p:sp>
      <p:sp>
        <p:nvSpPr>
          <p:cNvPr id="187395" name="Rectangle 3"/>
          <p:cNvSpPr>
            <a:spLocks noGrp="1" noChangeArrowheads="1"/>
          </p:cNvSpPr>
          <p:nvPr>
            <p:ph idx="1"/>
          </p:nvPr>
        </p:nvSpPr>
        <p:spPr>
          <a:xfrm>
            <a:off x="872067" y="1700808"/>
            <a:ext cx="7408333" cy="4425355"/>
          </a:xfrm>
        </p:spPr>
        <p:txBody>
          <a:bodyPr>
            <a:normAutofit/>
          </a:bodyPr>
          <a:lstStyle/>
          <a:p>
            <a:r>
              <a:rPr lang="es-ES" sz="2400" dirty="0"/>
              <a:t>Para que los hombre entren en contacto con ellos  mismos (movimientos expresivos, respiración, imaginación, esculturas) para que eliminen los bloqueos energéticos </a:t>
            </a:r>
          </a:p>
        </p:txBody>
      </p:sp>
      <p:pic>
        <p:nvPicPr>
          <p:cNvPr id="1873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3346450"/>
            <a:ext cx="467995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9050" y="6183677"/>
            <a:ext cx="15049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964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s://fbcdn-sphotos-d-a.akamaihd.net/hphotos-ak-prn1/543963_593397334009488_277384133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87708"/>
            <a:ext cx="9154110" cy="38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393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CR" dirty="0"/>
              <a:t>LOS PROMOTORES</a:t>
            </a:r>
          </a:p>
        </p:txBody>
      </p:sp>
      <p:sp>
        <p:nvSpPr>
          <p:cNvPr id="8" name="7 Marcador de contenido"/>
          <p:cNvSpPr>
            <a:spLocks noGrp="1"/>
          </p:cNvSpPr>
          <p:nvPr>
            <p:ph sz="half" idx="1"/>
          </p:nvPr>
        </p:nvSpPr>
        <p:spPr/>
        <p:txBody>
          <a:bodyPr>
            <a:normAutofit lnSpcReduction="10000"/>
          </a:bodyPr>
          <a:lstStyle/>
          <a:p>
            <a:r>
              <a:rPr lang="es-CR" dirty="0"/>
              <a:t>Hombres que han pasado por todo el proceso y ahora ellos desean apoyar a otros hombres . </a:t>
            </a:r>
          </a:p>
          <a:p>
            <a:r>
              <a:rPr lang="es-CR" dirty="0"/>
              <a:t>Reciben un entrenamiento especial en primeros auxilios para hombres. </a:t>
            </a:r>
          </a:p>
          <a:p>
            <a:r>
              <a:rPr lang="es-CR" dirty="0"/>
              <a:t>Algunos forman brigadas comunitarias.  </a:t>
            </a:r>
          </a:p>
          <a:p>
            <a:endParaRPr lang="es-CR" dirty="0"/>
          </a:p>
        </p:txBody>
      </p:sp>
      <p:pic>
        <p:nvPicPr>
          <p:cNvPr id="10" name="osvaldo.wmv">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cstate="print"/>
          <a:stretch>
            <a:fillRect/>
          </a:stretch>
        </p:blipFill>
        <p:spPr>
          <a:xfrm>
            <a:off x="4648199" y="2132856"/>
            <a:ext cx="4325343" cy="3244007"/>
          </a:xfrm>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9050" y="6183677"/>
            <a:ext cx="15049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350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endParaRPr lang="es-CR"/>
          </a:p>
        </p:txBody>
      </p:sp>
      <p:pic>
        <p:nvPicPr>
          <p:cNvPr id="5" name="testimonio jose brenes .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554163" y="1600200"/>
            <a:ext cx="6034087" cy="4525963"/>
          </a:xfrm>
        </p:spPr>
      </p:pic>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9050" y="6183677"/>
            <a:ext cx="15049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7603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43165"/>
          </a:xfrm>
        </p:spPr>
        <p:txBody>
          <a:bodyPr>
            <a:normAutofit fontScale="90000"/>
          </a:bodyPr>
          <a:lstStyle/>
          <a:p>
            <a:r>
              <a:rPr lang="es-CR" dirty="0"/>
              <a:t>Reglas </a:t>
            </a:r>
          </a:p>
        </p:txBody>
      </p:sp>
      <p:pic>
        <p:nvPicPr>
          <p:cNvPr id="2050" name="Picture 2" descr="C:\Users\Alvaro\Downloads\2015-01-15 07.24.45_resiz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917803"/>
            <a:ext cx="6811466" cy="5924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9050" y="6183677"/>
            <a:ext cx="15049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724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R" dirty="0"/>
              <a:t>Acerca de la intimidad (cómo la vemos desde el método)</a:t>
            </a:r>
          </a:p>
        </p:txBody>
      </p:sp>
      <p:sp>
        <p:nvSpPr>
          <p:cNvPr id="3" name="2 Marcador de contenido"/>
          <p:cNvSpPr>
            <a:spLocks noGrp="1"/>
          </p:cNvSpPr>
          <p:nvPr>
            <p:ph sz="half" idx="1"/>
          </p:nvPr>
        </p:nvSpPr>
        <p:spPr>
          <a:xfrm>
            <a:off x="539552" y="2276872"/>
            <a:ext cx="3959295" cy="3849608"/>
          </a:xfrm>
        </p:spPr>
        <p:txBody>
          <a:bodyPr>
            <a:normAutofit fontScale="70000" lnSpcReduction="20000"/>
          </a:bodyPr>
          <a:lstStyle/>
          <a:p>
            <a:r>
              <a:rPr lang="es-CR" dirty="0"/>
              <a:t>No basta con recibir talleres de sensibilización.  Es necesario que los hombres se revisen “por dentro”</a:t>
            </a:r>
          </a:p>
          <a:p>
            <a:r>
              <a:rPr lang="es-CR" dirty="0"/>
              <a:t>Tiene que ver con el mundo privado y la subjetividad </a:t>
            </a:r>
          </a:p>
          <a:p>
            <a:r>
              <a:rPr lang="es-CR" dirty="0"/>
              <a:t>Emociones, recuerdos, vivencias, historia temprana, vínculos primarios</a:t>
            </a:r>
          </a:p>
          <a:p>
            <a:r>
              <a:rPr lang="es-CR" dirty="0"/>
              <a:t>Desde las teorías </a:t>
            </a:r>
            <a:r>
              <a:rPr lang="es-CR" dirty="0" err="1"/>
              <a:t>pisocosiales</a:t>
            </a:r>
            <a:r>
              <a:rPr lang="es-CR" dirty="0"/>
              <a:t> contemporáneas (</a:t>
            </a:r>
            <a:r>
              <a:rPr lang="es-CR" dirty="0" err="1"/>
              <a:t>Gidens</a:t>
            </a:r>
            <a:r>
              <a:rPr lang="es-CR" dirty="0"/>
              <a:t>, </a:t>
            </a:r>
            <a:r>
              <a:rPr lang="es-CR" dirty="0" err="1"/>
              <a:t>Gergens</a:t>
            </a:r>
            <a:r>
              <a:rPr lang="es-CR" dirty="0"/>
              <a:t>, Smith), la intimidad es también un asunto político y </a:t>
            </a:r>
            <a:r>
              <a:rPr lang="es-CR" dirty="0" err="1"/>
              <a:t>sociohistórico</a:t>
            </a:r>
            <a:r>
              <a:rPr lang="es-CR" dirty="0"/>
              <a:t>. </a:t>
            </a:r>
          </a:p>
        </p:txBody>
      </p:sp>
      <p:sp>
        <p:nvSpPr>
          <p:cNvPr id="4" name="3 Marcador de contenido"/>
          <p:cNvSpPr>
            <a:spLocks noGrp="1"/>
          </p:cNvSpPr>
          <p:nvPr>
            <p:ph sz="half" idx="2"/>
          </p:nvPr>
        </p:nvSpPr>
        <p:spPr>
          <a:xfrm>
            <a:off x="4419600" y="2276872"/>
            <a:ext cx="3657600" cy="3849608"/>
          </a:xfrm>
        </p:spPr>
        <p:txBody>
          <a:bodyPr>
            <a:normAutofit fontScale="70000" lnSpcReduction="20000"/>
          </a:bodyPr>
          <a:lstStyle/>
          <a:p>
            <a:r>
              <a:rPr lang="es-CR" dirty="0"/>
              <a:t>Lo personal y lo íntimo son también asuntos políticos</a:t>
            </a:r>
          </a:p>
          <a:p>
            <a:r>
              <a:rPr lang="es-CR" dirty="0"/>
              <a:t>Deben vincularse con el cuestionamiento y renuncia al poder patriarcal. </a:t>
            </a:r>
          </a:p>
          <a:p>
            <a:pPr marL="114300" indent="0">
              <a:buNone/>
            </a:pPr>
            <a:endParaRPr lang="es-CR" dirty="0"/>
          </a:p>
        </p:txBody>
      </p:sp>
    </p:spTree>
    <p:extLst>
      <p:ext uri="{BB962C8B-B14F-4D97-AF65-F5344CB8AC3E}">
        <p14:creationId xmlns:p14="http://schemas.microsoft.com/office/powerpoint/2010/main" val="3955787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R" dirty="0"/>
              <a:t>Otras características del método</a:t>
            </a:r>
          </a:p>
        </p:txBody>
      </p:sp>
      <p:sp>
        <p:nvSpPr>
          <p:cNvPr id="5" name="4 Marcador de texto"/>
          <p:cNvSpPr>
            <a:spLocks noGrp="1"/>
          </p:cNvSpPr>
          <p:nvPr>
            <p:ph type="body" idx="1"/>
          </p:nvPr>
        </p:nvSpPr>
        <p:spPr/>
        <p:txBody>
          <a:bodyPr/>
          <a:lstStyle/>
          <a:p>
            <a:r>
              <a:rPr lang="es-CR" dirty="0"/>
              <a:t>Enfoques </a:t>
            </a:r>
          </a:p>
        </p:txBody>
      </p:sp>
      <p:sp>
        <p:nvSpPr>
          <p:cNvPr id="3" name="2 Marcador de contenido"/>
          <p:cNvSpPr>
            <a:spLocks noGrp="1"/>
          </p:cNvSpPr>
          <p:nvPr>
            <p:ph sz="half" idx="2"/>
          </p:nvPr>
        </p:nvSpPr>
        <p:spPr/>
        <p:txBody>
          <a:bodyPr/>
          <a:lstStyle/>
          <a:p>
            <a:r>
              <a:rPr lang="es-CR" dirty="0"/>
              <a:t>Comunitario</a:t>
            </a:r>
          </a:p>
          <a:p>
            <a:r>
              <a:rPr lang="es-CR" dirty="0"/>
              <a:t>Ecológico</a:t>
            </a:r>
          </a:p>
          <a:p>
            <a:r>
              <a:rPr lang="es-CR" dirty="0"/>
              <a:t>De género</a:t>
            </a:r>
          </a:p>
          <a:p>
            <a:r>
              <a:rPr lang="es-CR" dirty="0"/>
              <a:t>Intergeneracional</a:t>
            </a:r>
          </a:p>
          <a:p>
            <a:r>
              <a:rPr lang="es-CR" dirty="0"/>
              <a:t>De diversidades</a:t>
            </a:r>
          </a:p>
          <a:p>
            <a:r>
              <a:rPr lang="es-CR" dirty="0"/>
              <a:t>De derechos humanos</a:t>
            </a:r>
          </a:p>
          <a:p>
            <a:r>
              <a:rPr lang="es-CR" dirty="0"/>
              <a:t>De cultura de paz</a:t>
            </a:r>
          </a:p>
        </p:txBody>
      </p:sp>
      <p:sp>
        <p:nvSpPr>
          <p:cNvPr id="6" name="5 Marcador de texto"/>
          <p:cNvSpPr>
            <a:spLocks noGrp="1"/>
          </p:cNvSpPr>
          <p:nvPr>
            <p:ph type="body" sz="quarter" idx="3"/>
          </p:nvPr>
        </p:nvSpPr>
        <p:spPr/>
        <p:txBody>
          <a:bodyPr/>
          <a:lstStyle/>
          <a:p>
            <a:r>
              <a:rPr lang="es-CR" dirty="0"/>
              <a:t>Actitudes y valores </a:t>
            </a:r>
          </a:p>
        </p:txBody>
      </p:sp>
      <p:sp>
        <p:nvSpPr>
          <p:cNvPr id="7" name="6 Marcador de contenido"/>
          <p:cNvSpPr>
            <a:spLocks noGrp="1"/>
          </p:cNvSpPr>
          <p:nvPr>
            <p:ph sz="quarter" idx="4"/>
          </p:nvPr>
        </p:nvSpPr>
        <p:spPr/>
        <p:txBody>
          <a:bodyPr>
            <a:normAutofit/>
          </a:bodyPr>
          <a:lstStyle/>
          <a:p>
            <a:r>
              <a:rPr lang="es-CR" dirty="0"/>
              <a:t>Espíritu de servicio</a:t>
            </a:r>
          </a:p>
          <a:p>
            <a:r>
              <a:rPr lang="es-CR" dirty="0"/>
              <a:t> Amabilidad, empatía y apertura al usuario/a</a:t>
            </a:r>
          </a:p>
          <a:p>
            <a:r>
              <a:rPr lang="es-CR" dirty="0"/>
              <a:t>Honestidad</a:t>
            </a:r>
          </a:p>
          <a:p>
            <a:r>
              <a:rPr lang="es-CR" dirty="0"/>
              <a:t>Solidaridad</a:t>
            </a:r>
          </a:p>
          <a:p>
            <a:r>
              <a:rPr lang="es-CR" dirty="0"/>
              <a:t>Trabajo en equipo</a:t>
            </a:r>
          </a:p>
          <a:p>
            <a:r>
              <a:rPr lang="es-CR" dirty="0"/>
              <a:t>Firmeza y asertividad en el marco ideológico</a:t>
            </a:r>
          </a:p>
        </p:txBody>
      </p:sp>
    </p:spTree>
    <p:extLst>
      <p:ext uri="{BB962C8B-B14F-4D97-AF65-F5344CB8AC3E}">
        <p14:creationId xmlns:p14="http://schemas.microsoft.com/office/powerpoint/2010/main" val="847809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6976D9A2-7E65-469A-8B11-067EDA73ABFB}"/>
              </a:ext>
            </a:extLst>
          </p:cNvPr>
          <p:cNvSpPr>
            <a:spLocks noGrp="1"/>
          </p:cNvSpPr>
          <p:nvPr>
            <p:ph type="title"/>
          </p:nvPr>
        </p:nvSpPr>
        <p:spPr/>
        <p:txBody>
          <a:bodyPr/>
          <a:lstStyle/>
          <a:p>
            <a:r>
              <a:rPr lang="es-MX" dirty="0"/>
              <a:t>Resultados </a:t>
            </a:r>
          </a:p>
        </p:txBody>
      </p:sp>
      <p:sp>
        <p:nvSpPr>
          <p:cNvPr id="8" name="Marcador de contenido 7">
            <a:extLst>
              <a:ext uri="{FF2B5EF4-FFF2-40B4-BE49-F238E27FC236}">
                <a16:creationId xmlns:a16="http://schemas.microsoft.com/office/drawing/2014/main" id="{15F40E2D-DFA8-4553-AD95-400866137B81}"/>
              </a:ext>
            </a:extLst>
          </p:cNvPr>
          <p:cNvSpPr>
            <a:spLocks noGrp="1"/>
          </p:cNvSpPr>
          <p:nvPr>
            <p:ph idx="1"/>
          </p:nvPr>
        </p:nvSpPr>
        <p:spPr/>
        <p:txBody>
          <a:bodyPr>
            <a:normAutofit fontScale="92500" lnSpcReduction="10000"/>
          </a:bodyPr>
          <a:lstStyle/>
          <a:p>
            <a:r>
              <a:rPr lang="es-MX" dirty="0"/>
              <a:t>Se ha construido un sistema de PME para monitorear y evaluar.</a:t>
            </a:r>
          </a:p>
          <a:p>
            <a:r>
              <a:rPr lang="es-MX" dirty="0"/>
              <a:t>El modelo aporta en disminuir conducta machista y violencia. </a:t>
            </a:r>
          </a:p>
          <a:p>
            <a:r>
              <a:rPr lang="es-MX" dirty="0"/>
              <a:t>Aumentan indicadores de masculinidades positivas (comunicación adecuada, cuido y corresponsabilidad, expresión de emociones, vivencia responsable de la sexualidad, disminución de algunos micromachismos y homofobia)</a:t>
            </a:r>
          </a:p>
        </p:txBody>
      </p:sp>
    </p:spTree>
    <p:extLst>
      <p:ext uri="{BB962C8B-B14F-4D97-AF65-F5344CB8AC3E}">
        <p14:creationId xmlns:p14="http://schemas.microsoft.com/office/powerpoint/2010/main" val="3594416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9B1C2060-823E-4F45-B9A4-0A62D7298863}"/>
              </a:ext>
            </a:extLst>
          </p:cNvPr>
          <p:cNvSpPr>
            <a:spLocks noGrp="1"/>
          </p:cNvSpPr>
          <p:nvPr>
            <p:ph idx="1"/>
          </p:nvPr>
        </p:nvSpPr>
        <p:spPr>
          <a:xfrm>
            <a:off x="457200" y="908720"/>
            <a:ext cx="8229600" cy="4525963"/>
          </a:xfrm>
        </p:spPr>
        <p:txBody>
          <a:bodyPr>
            <a:normAutofit fontScale="85000" lnSpcReduction="20000"/>
          </a:bodyPr>
          <a:lstStyle/>
          <a:p>
            <a:pPr marL="0" indent="0">
              <a:buNone/>
            </a:pPr>
            <a:r>
              <a:rPr lang="es-MX" dirty="0"/>
              <a:t>WEM ha construido un sistema de atención para hombres adultos y adolescentes, que tiene como propósitos básicos: </a:t>
            </a:r>
          </a:p>
          <a:p>
            <a:pPr marL="0" indent="0">
              <a:buNone/>
            </a:pPr>
            <a:endParaRPr lang="es-MX" dirty="0"/>
          </a:p>
          <a:p>
            <a:pPr marL="514350" indent="-514350">
              <a:buAutoNum type="arabicPeriod"/>
            </a:pPr>
            <a:r>
              <a:rPr lang="es-MX" dirty="0"/>
              <a:t>La revisión crítica de la masculinidad </a:t>
            </a:r>
            <a:r>
              <a:rPr lang="es-MX" dirty="0" err="1"/>
              <a:t>instituída</a:t>
            </a:r>
            <a:r>
              <a:rPr lang="es-MX" dirty="0"/>
              <a:t> en los hombres </a:t>
            </a:r>
          </a:p>
          <a:p>
            <a:pPr marL="514350" indent="-514350">
              <a:buAutoNum type="arabicPeriod"/>
            </a:pPr>
            <a:r>
              <a:rPr lang="es-MX" dirty="0"/>
              <a:t>La construcción de masculinidades igualitarias y </a:t>
            </a:r>
            <a:r>
              <a:rPr lang="es-MX" dirty="0" err="1"/>
              <a:t>antipatriarcales</a:t>
            </a:r>
            <a:r>
              <a:rPr lang="es-MX" dirty="0"/>
              <a:t> en el ámbito personal, familiar, laboral, comunitario y social. </a:t>
            </a:r>
          </a:p>
          <a:p>
            <a:pPr marL="514350" indent="-514350">
              <a:buAutoNum type="arabicPeriod"/>
            </a:pPr>
            <a:r>
              <a:rPr lang="es-MX" dirty="0"/>
              <a:t>La prevención de la violencia hacia las mujeres y en general. </a:t>
            </a:r>
          </a:p>
          <a:p>
            <a:pPr marL="514350" indent="-514350">
              <a:buAutoNum type="arabicPeriod"/>
            </a:pPr>
            <a:r>
              <a:rPr lang="es-MX" dirty="0"/>
              <a:t>La promoción del cuido y la corresponsabilidad.  </a:t>
            </a:r>
          </a:p>
        </p:txBody>
      </p:sp>
    </p:spTree>
    <p:extLst>
      <p:ext uri="{BB962C8B-B14F-4D97-AF65-F5344CB8AC3E}">
        <p14:creationId xmlns:p14="http://schemas.microsoft.com/office/powerpoint/2010/main" val="616335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1740E-73CA-4758-A916-23C80BD36B66}"/>
              </a:ext>
            </a:extLst>
          </p:cNvPr>
          <p:cNvSpPr>
            <a:spLocks noGrp="1"/>
          </p:cNvSpPr>
          <p:nvPr>
            <p:ph type="title"/>
          </p:nvPr>
        </p:nvSpPr>
        <p:spPr/>
        <p:txBody>
          <a:bodyPr>
            <a:normAutofit fontScale="90000"/>
          </a:bodyPr>
          <a:lstStyle/>
          <a:p>
            <a:r>
              <a:rPr lang="es-MX" dirty="0"/>
              <a:t>Componentes del sistema de atención </a:t>
            </a:r>
          </a:p>
        </p:txBody>
      </p:sp>
      <p:sp>
        <p:nvSpPr>
          <p:cNvPr id="3" name="Marcador de contenido 2">
            <a:extLst>
              <a:ext uri="{FF2B5EF4-FFF2-40B4-BE49-F238E27FC236}">
                <a16:creationId xmlns:a16="http://schemas.microsoft.com/office/drawing/2014/main" id="{6C234BBC-054C-4D25-BBBF-F1BA5C8E93E4}"/>
              </a:ext>
            </a:extLst>
          </p:cNvPr>
          <p:cNvSpPr>
            <a:spLocks noGrp="1"/>
          </p:cNvSpPr>
          <p:nvPr>
            <p:ph idx="1"/>
          </p:nvPr>
        </p:nvSpPr>
        <p:spPr/>
        <p:txBody>
          <a:bodyPr>
            <a:normAutofit fontScale="92500" lnSpcReduction="20000"/>
          </a:bodyPr>
          <a:lstStyle/>
          <a:p>
            <a:r>
              <a:rPr lang="es-MX" dirty="0"/>
              <a:t>1. Línea de Apoyo para Hombres (intervención en crisis a través del teléfono)</a:t>
            </a:r>
          </a:p>
          <a:p>
            <a:r>
              <a:rPr lang="es-MX" dirty="0"/>
              <a:t>2. Grupos de crecimiento personal para hombres </a:t>
            </a:r>
          </a:p>
          <a:p>
            <a:r>
              <a:rPr lang="es-MX" dirty="0"/>
              <a:t>3. Formación de promotores comunitarios y redes </a:t>
            </a:r>
          </a:p>
          <a:p>
            <a:r>
              <a:rPr lang="es-MX" dirty="0"/>
              <a:t>4. Comunicación (videos, </a:t>
            </a:r>
            <a:r>
              <a:rPr lang="es-MX" dirty="0" err="1"/>
              <a:t>infogramas</a:t>
            </a:r>
            <a:r>
              <a:rPr lang="es-MX" dirty="0"/>
              <a:t>, etc.)</a:t>
            </a:r>
          </a:p>
          <a:p>
            <a:r>
              <a:rPr lang="es-MX" dirty="0"/>
              <a:t>5. Talleres vivenciales </a:t>
            </a:r>
            <a:r>
              <a:rPr lang="es-MX" dirty="0" err="1"/>
              <a:t>re-educativos</a:t>
            </a:r>
            <a:r>
              <a:rPr lang="es-MX" dirty="0"/>
              <a:t> con temas prácticos (celos, enojo, sexualidad, paternidad, duelo, separación, comunicación)</a:t>
            </a:r>
          </a:p>
          <a:p>
            <a:r>
              <a:rPr lang="es-MX" dirty="0"/>
              <a:t>6. incidencia política (Política de Masculinidades) </a:t>
            </a:r>
          </a:p>
        </p:txBody>
      </p:sp>
    </p:spTree>
    <p:extLst>
      <p:ext uri="{BB962C8B-B14F-4D97-AF65-F5344CB8AC3E}">
        <p14:creationId xmlns:p14="http://schemas.microsoft.com/office/powerpoint/2010/main" val="3443840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R" dirty="0"/>
              <a:t>El trabajo de masculinidad requiere acciones vinculadas</a:t>
            </a:r>
          </a:p>
        </p:txBody>
      </p:sp>
      <p:graphicFrame>
        <p:nvGraphicFramePr>
          <p:cNvPr id="4" name="3 Diagrama"/>
          <p:cNvGraphicFramePr/>
          <p:nvPr>
            <p:extLst>
              <p:ext uri="{D42A27DB-BD31-4B8C-83A1-F6EECF244321}">
                <p14:modId xmlns:p14="http://schemas.microsoft.com/office/powerpoint/2010/main" val="3564942119"/>
              </p:ext>
            </p:extLst>
          </p:nvPr>
        </p:nvGraphicFramePr>
        <p:xfrm>
          <a:off x="0" y="2492896"/>
          <a:ext cx="4427984" cy="3487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extLst>
              <p:ext uri="{D42A27DB-BD31-4B8C-83A1-F6EECF244321}">
                <p14:modId xmlns:p14="http://schemas.microsoft.com/office/powerpoint/2010/main" val="1289940596"/>
              </p:ext>
            </p:extLst>
          </p:nvPr>
        </p:nvGraphicFramePr>
        <p:xfrm>
          <a:off x="4572000" y="2564904"/>
          <a:ext cx="4427984" cy="34879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88714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R" sz="3600" dirty="0"/>
              <a:t>Dos escenarios fundamentales del trabajo con hombres </a:t>
            </a:r>
          </a:p>
        </p:txBody>
      </p:sp>
      <p:graphicFrame>
        <p:nvGraphicFramePr>
          <p:cNvPr id="5" name="4 Diagrama"/>
          <p:cNvGraphicFramePr/>
          <p:nvPr>
            <p:extLst>
              <p:ext uri="{D42A27DB-BD31-4B8C-83A1-F6EECF244321}">
                <p14:modId xmlns:p14="http://schemas.microsoft.com/office/powerpoint/2010/main" val="3019091270"/>
              </p:ext>
            </p:extLst>
          </p:nvPr>
        </p:nvGraphicFramePr>
        <p:xfrm>
          <a:off x="899592" y="1397000"/>
          <a:ext cx="7272808"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487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CR" dirty="0"/>
              <a:t>Grupos de crecimiento </a:t>
            </a:r>
          </a:p>
        </p:txBody>
      </p:sp>
      <p:sp>
        <p:nvSpPr>
          <p:cNvPr id="4" name="3 Marcador de contenido"/>
          <p:cNvSpPr>
            <a:spLocks noGrp="1"/>
          </p:cNvSpPr>
          <p:nvPr>
            <p:ph sz="half" idx="1"/>
          </p:nvPr>
        </p:nvSpPr>
        <p:spPr>
          <a:xfrm>
            <a:off x="457200" y="1600200"/>
            <a:ext cx="4038600" cy="4709120"/>
          </a:xfrm>
        </p:spPr>
        <p:txBody>
          <a:bodyPr>
            <a:normAutofit fontScale="85000" lnSpcReduction="20000"/>
          </a:bodyPr>
          <a:lstStyle/>
          <a:p>
            <a:r>
              <a:rPr lang="es-CR" dirty="0"/>
              <a:t>Los grupos de crecimiento personal para hombres son un espacio para que los hombres, en un ambiente entre hombres, hablen de su vida personal, de su malestar, del mundo de la intimidad emocional y se “revisen”. </a:t>
            </a:r>
          </a:p>
          <a:p>
            <a:r>
              <a:rPr lang="es-CR" dirty="0"/>
              <a:t>En un clima de empatía, respeto y reflexión simbolizan  lo que siempre han callado, a través de la palabra y/o a través de la representación. </a:t>
            </a:r>
          </a:p>
        </p:txBody>
      </p:sp>
      <p:sp>
        <p:nvSpPr>
          <p:cNvPr id="5" name="4 Marcador de contenido"/>
          <p:cNvSpPr>
            <a:spLocks noGrp="1"/>
          </p:cNvSpPr>
          <p:nvPr>
            <p:ph sz="half" idx="2"/>
          </p:nvPr>
        </p:nvSpPr>
        <p:spPr/>
        <p:txBody>
          <a:bodyPr>
            <a:normAutofit fontScale="85000" lnSpcReduction="20000"/>
          </a:bodyPr>
          <a:lstStyle/>
          <a:p>
            <a:pPr marL="0" indent="0">
              <a:buNone/>
            </a:pPr>
            <a:endParaRPr lang="es-CR" dirty="0"/>
          </a:p>
          <a:p>
            <a:r>
              <a:rPr lang="es-CR" dirty="0"/>
              <a:t>A partir de sus experiencias, </a:t>
            </a:r>
            <a:r>
              <a:rPr lang="es-CR" dirty="0" err="1"/>
              <a:t>deconstruyen</a:t>
            </a:r>
            <a:r>
              <a:rPr lang="es-CR" dirty="0"/>
              <a:t> la masculinidad hegemónica, construyen masculinidades positivas y previenen violencia. </a:t>
            </a:r>
          </a:p>
          <a:p>
            <a:r>
              <a:rPr lang="es-CR" dirty="0"/>
              <a:t>Es un proceso conducido funcionarios del Instituto y por promotores hombres de grupo. </a:t>
            </a:r>
          </a:p>
          <a:p>
            <a:pPr marL="0" indent="0">
              <a:buNone/>
            </a:pPr>
            <a:endParaRPr lang="es-CR"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9050" y="6183677"/>
            <a:ext cx="15049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420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R" dirty="0"/>
              <a:t>Grupos de crecimiento </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76832363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9050" y="6183677"/>
            <a:ext cx="15049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7449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R" dirty="0"/>
              <a:t>Bases metodológicas y técnicas del modelo</a:t>
            </a:r>
          </a:p>
        </p:txBody>
      </p:sp>
      <p:sp>
        <p:nvSpPr>
          <p:cNvPr id="3" name="2 Marcador de contenido"/>
          <p:cNvSpPr>
            <a:spLocks noGrp="1"/>
          </p:cNvSpPr>
          <p:nvPr>
            <p:ph sz="half" idx="1"/>
          </p:nvPr>
        </p:nvSpPr>
        <p:spPr/>
        <p:txBody>
          <a:bodyPr>
            <a:normAutofit/>
          </a:bodyPr>
          <a:lstStyle/>
          <a:p>
            <a:r>
              <a:rPr lang="es-CR" sz="2400" dirty="0"/>
              <a:t>Metodología de la educación popular comunitaria (Freire)</a:t>
            </a:r>
          </a:p>
          <a:p>
            <a:r>
              <a:rPr lang="es-CR" sz="2400" dirty="0"/>
              <a:t>Integración creativa de diversos modelos psicoterapéuticos (psicodinámica, humanista y cognitiva)</a:t>
            </a:r>
          </a:p>
          <a:p>
            <a:r>
              <a:rPr lang="es-CR" sz="2400" dirty="0"/>
              <a:t>Integración del enfoque corporal  </a:t>
            </a:r>
            <a:endParaRPr lang="es-CR" dirty="0"/>
          </a:p>
        </p:txBody>
      </p:sp>
      <p:sp>
        <p:nvSpPr>
          <p:cNvPr id="4" name="3 Marcador de contenido"/>
          <p:cNvSpPr>
            <a:spLocks noGrp="1"/>
          </p:cNvSpPr>
          <p:nvPr>
            <p:ph sz="half" idx="2"/>
          </p:nvPr>
        </p:nvSpPr>
        <p:spPr/>
        <p:txBody>
          <a:bodyPr>
            <a:normAutofit/>
          </a:bodyPr>
          <a:lstStyle/>
          <a:p>
            <a:pPr marL="0" indent="0">
              <a:buNone/>
            </a:pPr>
            <a:endParaRPr lang="es-CR" sz="2400" dirty="0"/>
          </a:p>
        </p:txBody>
      </p:sp>
    </p:spTree>
    <p:extLst>
      <p:ext uri="{BB962C8B-B14F-4D97-AF65-F5344CB8AC3E}">
        <p14:creationId xmlns:p14="http://schemas.microsoft.com/office/powerpoint/2010/main" val="53091006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TotalTime>
  <Words>800</Words>
  <Application>Microsoft Office PowerPoint</Application>
  <PresentationFormat>On-screen Show (4:3)</PresentationFormat>
  <Paragraphs>96</Paragraphs>
  <Slides>25</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Tema de Office</vt:lpstr>
      <vt:lpstr>Experiencia Costa Rica – Instituto Wem, Grupos de terapia psicológica  y línea telefónica para hombres en el contexto de COVID-19</vt:lpstr>
      <vt:lpstr>PowerPoint Presentation</vt:lpstr>
      <vt:lpstr>PowerPoint Presentation</vt:lpstr>
      <vt:lpstr>Componentes del sistema de atención </vt:lpstr>
      <vt:lpstr>El trabajo de masculinidad requiere acciones vinculadas</vt:lpstr>
      <vt:lpstr>Dos escenarios fundamentales del trabajo con hombres </vt:lpstr>
      <vt:lpstr>Grupos de crecimiento </vt:lpstr>
      <vt:lpstr>Grupos de crecimiento </vt:lpstr>
      <vt:lpstr>Bases metodológicas y técnicas del modelo</vt:lpstr>
      <vt:lpstr>Causas de malestar masculino según Línea de apoyo para hombres WEM  </vt:lpstr>
      <vt:lpstr>Ojo, considerar esto…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 trabaja el cuerpo y la energía </vt:lpstr>
      <vt:lpstr>LOS PROMOTORES</vt:lpstr>
      <vt:lpstr>PowerPoint Presentation</vt:lpstr>
      <vt:lpstr>Reglas </vt:lpstr>
      <vt:lpstr>Acerca de la intimidad (cómo la vemos desde el método)</vt:lpstr>
      <vt:lpstr>Otras características del método</vt:lpstr>
      <vt:lpstr>Resultados </vt:lpstr>
    </vt:vector>
  </TitlesOfParts>
  <Company>Universidad de Costa 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Álvaro Campos</dc:creator>
  <cp:lastModifiedBy>Alejandra Alzerreca</cp:lastModifiedBy>
  <cp:revision>20</cp:revision>
  <dcterms:created xsi:type="dcterms:W3CDTF">2015-11-17T22:54:33Z</dcterms:created>
  <dcterms:modified xsi:type="dcterms:W3CDTF">2020-05-20T17:05:24Z</dcterms:modified>
</cp:coreProperties>
</file>