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" name="Google Shape;125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" name="Google Shape;154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" name="Google Shape;161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y objetos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y texto vertical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vertical y texto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apositiva de título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ncabezado de sección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os objetos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ació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olo el título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n blanco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ido con título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magen con título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Relationship Id="rId4" Type="http://schemas.openxmlformats.org/officeDocument/2006/relationships/image" Target="../media/image3.jpg"/><Relationship Id="rId5" Type="http://schemas.openxmlformats.org/officeDocument/2006/relationships/image" Target="../media/image5.jpg"/><Relationship Id="rId6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Relationship Id="rId4" Type="http://schemas.openxmlformats.org/officeDocument/2006/relationships/image" Target="../media/image2.jpg"/><Relationship Id="rId5" Type="http://schemas.openxmlformats.org/officeDocument/2006/relationships/image" Target="../media/image6.png"/><Relationship Id="rId6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 que contiene exterior, persona, comida, rojo&#10;&#10;Descripción generada automáticamente" id="88" name="Google Shape;88;p13"/>
          <p:cNvPicPr preferRelativeResize="0"/>
          <p:nvPr/>
        </p:nvPicPr>
        <p:blipFill rotWithShape="1">
          <a:blip r:embed="rId3">
            <a:alphaModFix/>
          </a:blip>
          <a:srcRect b="0" l="0" r="0" t="3726"/>
          <a:stretch/>
        </p:blipFill>
        <p:spPr>
          <a:xfrm>
            <a:off x="-76200" y="0"/>
            <a:ext cx="12268200" cy="7874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3"/>
          <p:cNvSpPr txBox="1"/>
          <p:nvPr>
            <p:ph type="title"/>
          </p:nvPr>
        </p:nvSpPr>
        <p:spPr>
          <a:xfrm>
            <a:off x="5491843" y="270091"/>
            <a:ext cx="5876373" cy="365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Arial"/>
              <a:buNone/>
            </a:pPr>
            <a:r>
              <a:rPr b="1" lang="es-ES" sz="32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Buscando prácticas y modelos</a:t>
            </a:r>
            <a:br>
              <a:rPr b="1" lang="es-ES" sz="32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s-ES" sz="32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prometedores para prevenir y</a:t>
            </a:r>
            <a:br>
              <a:rPr b="1" lang="es-ES" sz="32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s-ES" sz="32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responder a las violencias de género contra mujeres, </a:t>
            </a:r>
            <a:br>
              <a:rPr b="1" lang="es-ES" sz="32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s-ES" sz="32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jóvenes y niñas indígenas.</a:t>
            </a:r>
            <a:br>
              <a:rPr b="1" lang="es-ES" sz="32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lang="es-ES" sz="32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lang="es-ES" sz="32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s-E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WEBINAR 7 de mayo de 2020</a:t>
            </a: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n que contiene dibujo&#10;&#10;Descripción generada automáticamente" id="90" name="Google Shape;90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043698" y="4666593"/>
            <a:ext cx="2730623" cy="95658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descr="Imagen que contiene dibujo, alimentos&#10;&#10;Descripción generada automáticamente" id="91" name="Google Shape;91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839211" y="5783406"/>
            <a:ext cx="1919654" cy="626413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3"/>
          <p:cNvSpPr txBox="1"/>
          <p:nvPr/>
        </p:nvSpPr>
        <p:spPr>
          <a:xfrm>
            <a:off x="7620105" y="5832289"/>
            <a:ext cx="2109921" cy="369332"/>
          </a:xfrm>
          <a:prstGeom prst="rect">
            <a:avLst/>
          </a:prstGeom>
          <a:solidFill>
            <a:schemeClr val="lt1">
              <a:alpha val="27843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colaboración con</a:t>
            </a:r>
            <a:endParaRPr/>
          </a:p>
        </p:txBody>
      </p:sp>
      <p:pic>
        <p:nvPicPr>
          <p:cNvPr id="93" name="Google Shape;93;p13"/>
          <p:cNvPicPr preferRelativeResize="0"/>
          <p:nvPr/>
        </p:nvPicPr>
        <p:blipFill rotWithShape="1">
          <a:blip r:embed="rId6">
            <a:alphaModFix/>
          </a:blip>
          <a:srcRect b="8764" l="2" r="-5233" t="8881"/>
          <a:stretch/>
        </p:blipFill>
        <p:spPr>
          <a:xfrm>
            <a:off x="6628672" y="4666593"/>
            <a:ext cx="2304510" cy="95658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4"/>
          <p:cNvSpPr txBox="1"/>
          <p:nvPr>
            <p:ph type="title"/>
          </p:nvPr>
        </p:nvSpPr>
        <p:spPr>
          <a:xfrm>
            <a:off x="838200" y="365126"/>
            <a:ext cx="10515600" cy="681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959"/>
              <a:buFont typeface="Calibri"/>
              <a:buNone/>
            </a:pPr>
            <a:r>
              <a:rPr b="1" lang="es-ES" sz="3959">
                <a:solidFill>
                  <a:srgbClr val="C00000"/>
                </a:solidFill>
              </a:rPr>
              <a:t>Violencia multidimensional</a:t>
            </a:r>
            <a:endParaRPr/>
          </a:p>
        </p:txBody>
      </p:sp>
      <p:sp>
        <p:nvSpPr>
          <p:cNvPr id="100" name="Google Shape;100;p14"/>
          <p:cNvSpPr txBox="1"/>
          <p:nvPr>
            <p:ph idx="1" type="body"/>
          </p:nvPr>
        </p:nvSpPr>
        <p:spPr>
          <a:xfrm>
            <a:off x="2098589" y="1046376"/>
            <a:ext cx="9706897" cy="52395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s-ES"/>
              <a:t>Las mujeres indígenas hablamos de “las violencias” y es preciso incluir a las jóvenes y las niñas.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s-ES"/>
              <a:t>Contexto de triple discriminación y racismo que agudiza la desprotección y la reproducción de las violencias contra las mujeres indígenas.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s-ES"/>
              <a:t>Desde el punto de vista institucional es preciso avanzar en la comprensión de un marco normativo más amplio y en resolver la tensión entre derechos individuales y colectivos. 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s-ES"/>
              <a:t>Las violencias contra las mujeres, las jóvenes y las niñas tienen una tensión de doble vía: por fuera de las comunidades y su cultura y al interior de sus propios pueblos. 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s-ES"/>
              <a:t>La interculturalidad debe ser entendida como un proceso amplio de diálogo, respeto y transformación.</a:t>
            </a:r>
            <a:endParaRPr/>
          </a:p>
          <a:p>
            <a:pPr indent="-508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 txBox="1"/>
          <p:nvPr>
            <p:ph type="title"/>
          </p:nvPr>
        </p:nvSpPr>
        <p:spPr>
          <a:xfrm>
            <a:off x="790904" y="239001"/>
            <a:ext cx="10985938" cy="1463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Calibri"/>
              <a:buNone/>
            </a:pPr>
            <a:r>
              <a:rPr b="1" lang="es-ES">
                <a:solidFill>
                  <a:srgbClr val="C00000"/>
                </a:solidFill>
              </a:rPr>
              <a:t>Tres limitaciones para avanzar en esta temática:</a:t>
            </a:r>
            <a:endParaRPr/>
          </a:p>
        </p:txBody>
      </p:sp>
      <p:sp>
        <p:nvSpPr>
          <p:cNvPr id="106" name="Google Shape;106;p15"/>
          <p:cNvSpPr txBox="1"/>
          <p:nvPr>
            <p:ph idx="1" type="body"/>
          </p:nvPr>
        </p:nvSpPr>
        <p:spPr>
          <a:xfrm>
            <a:off x="1261242" y="1702676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143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lphaLcParenR"/>
            </a:pPr>
            <a:r>
              <a:rPr lang="es-ES"/>
              <a:t>Falta de información desagregada por género, etnia y grupo etario en las estadísticas y registros administrativos de los países para poder dimensionar la magnitud de la problemática,  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lphaLcParenR"/>
            </a:pPr>
            <a:r>
              <a:rPr lang="es-ES"/>
              <a:t>Escasos estudios sobre las diversas expresiones y dimensiones de la violencia de género contra las mujeres indígenas en particular a lo largo de su ciclo de vida y 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lphaLcParenR"/>
            </a:pPr>
            <a:r>
              <a:rPr lang="es-ES"/>
              <a:t>Ausencia de políticas públicas y respuestas pertinentes culturalmente y adaptadas a los contextos en que viven las mujeres, jóvenes y niñas indígenas.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/>
          <p:cNvSpPr txBox="1"/>
          <p:nvPr>
            <p:ph type="title"/>
          </p:nvPr>
        </p:nvSpPr>
        <p:spPr>
          <a:xfrm>
            <a:off x="287720" y="223235"/>
            <a:ext cx="11616559" cy="1479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Calibri"/>
              <a:buNone/>
            </a:pPr>
            <a:r>
              <a:rPr b="1" lang="es-ES" sz="3600">
                <a:solidFill>
                  <a:srgbClr val="C00000"/>
                </a:solidFill>
              </a:rPr>
              <a:t>Estudios que permiten un avance en el escenario internacional</a:t>
            </a:r>
            <a:endParaRPr/>
          </a:p>
        </p:txBody>
      </p:sp>
      <p:pic>
        <p:nvPicPr>
          <p:cNvPr id="113" name="Google Shape;11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306089">
            <a:off x="612657" y="2105844"/>
            <a:ext cx="2805340" cy="3564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6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 rot="626122">
            <a:off x="3463960" y="1800630"/>
            <a:ext cx="2356587" cy="3256739"/>
          </a:xfrm>
          <a:prstGeom prst="rect">
            <a:avLst/>
          </a:prstGeom>
          <a:noFill/>
          <a:ln cap="flat" cmpd="sng" w="9525">
            <a:solidFill>
              <a:srgbClr val="AEABAB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15" name="Google Shape;115;p16"/>
          <p:cNvPicPr preferRelativeResize="0"/>
          <p:nvPr/>
        </p:nvPicPr>
        <p:blipFill rotWithShape="1">
          <a:blip r:embed="rId5">
            <a:alphaModFix/>
          </a:blip>
          <a:srcRect b="20752" l="36232" r="37496" t="18816"/>
          <a:stretch/>
        </p:blipFill>
        <p:spPr>
          <a:xfrm rot="-387361">
            <a:off x="6507932" y="1747294"/>
            <a:ext cx="2553881" cy="3288878"/>
          </a:xfrm>
          <a:prstGeom prst="rect">
            <a:avLst/>
          </a:prstGeom>
          <a:noFill/>
          <a:ln cap="flat" cmpd="sng" w="9525">
            <a:solidFill>
              <a:srgbClr val="D0CECE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16" name="Google Shape;116;p16"/>
          <p:cNvPicPr preferRelativeResize="0"/>
          <p:nvPr/>
        </p:nvPicPr>
        <p:blipFill rotWithShape="1">
          <a:blip r:embed="rId6">
            <a:alphaModFix/>
          </a:blip>
          <a:srcRect b="19856" l="36388" r="37407" t="18828"/>
          <a:stretch/>
        </p:blipFill>
        <p:spPr>
          <a:xfrm rot="739510">
            <a:off x="9108928" y="2215625"/>
            <a:ext cx="2479491" cy="3227149"/>
          </a:xfrm>
          <a:prstGeom prst="rect">
            <a:avLst/>
          </a:prstGeom>
          <a:noFill/>
          <a:ln cap="flat" cmpd="sng" w="9525">
            <a:solidFill>
              <a:srgbClr val="AEABAB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 que contiene persona, gente, mujer, comida&#10;&#10;Descripción generada automáticamente" id="121" name="Google Shape;121;p1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812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7"/>
          <p:cNvSpPr txBox="1"/>
          <p:nvPr/>
        </p:nvSpPr>
        <p:spPr>
          <a:xfrm>
            <a:off x="5195114" y="143281"/>
            <a:ext cx="7160172" cy="32857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4290"/>
              <a:buFont typeface="Calibri"/>
              <a:buNone/>
            </a:pPr>
            <a:r>
              <a:rPr b="1" lang="es-ES" sz="4290">
                <a:solidFill>
                  <a:srgbClr val="FFF2CC"/>
                </a:solidFill>
                <a:latin typeface="Calibri"/>
                <a:ea typeface="Calibri"/>
                <a:cs typeface="Calibri"/>
                <a:sym typeface="Calibri"/>
              </a:rPr>
              <a:t>Estudio: Respuestas para prevenir y responder a las violencias contra las mujeres, jóvenes y niñas indígenas de América Latina y el Caribe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/>
          <p:cNvSpPr txBox="1"/>
          <p:nvPr>
            <p:ph idx="1" type="body"/>
          </p:nvPr>
        </p:nvSpPr>
        <p:spPr>
          <a:xfrm>
            <a:off x="2155370" y="1376468"/>
            <a:ext cx="7663543" cy="3805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s-ES" sz="3200"/>
              <a:t>El núcleo y objetivo del estudio es el </a:t>
            </a:r>
            <a:r>
              <a:rPr b="1" lang="es-ES" sz="3200">
                <a:solidFill>
                  <a:srgbClr val="C00000"/>
                </a:solidFill>
              </a:rPr>
              <a:t>mapeo de experiencias de trabajo con enfoque </a:t>
            </a:r>
            <a:r>
              <a:rPr b="1" lang="es-ES" sz="3200" u="sng">
                <a:solidFill>
                  <a:srgbClr val="C00000"/>
                </a:solidFill>
              </a:rPr>
              <a:t>intercultural</a:t>
            </a:r>
            <a:r>
              <a:rPr b="1" lang="es-ES" sz="3200">
                <a:solidFill>
                  <a:srgbClr val="C00000"/>
                </a:solidFill>
              </a:rPr>
              <a:t> para la respuesta a las violencias contra mujeres, jóvenes y niñas indígenas, </a:t>
            </a:r>
            <a:r>
              <a:rPr lang="es-ES" sz="3200"/>
              <a:t>clasificación, selección y difusión de las iniciativas para que puedan ser inspiradoras para otros países, instituciones u organizaciones</a:t>
            </a:r>
            <a:endParaRPr sz="32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9"/>
          <p:cNvSpPr txBox="1"/>
          <p:nvPr>
            <p:ph type="title"/>
          </p:nvPr>
        </p:nvSpPr>
        <p:spPr>
          <a:xfrm>
            <a:off x="491358" y="511033"/>
            <a:ext cx="3749566" cy="817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959"/>
              <a:buFont typeface="Calibri"/>
              <a:buNone/>
            </a:pPr>
            <a:r>
              <a:rPr b="1" lang="es-ES" sz="3959">
                <a:solidFill>
                  <a:srgbClr val="C00000"/>
                </a:solidFill>
              </a:rPr>
              <a:t>Metodología y enfoques</a:t>
            </a:r>
            <a:endParaRPr/>
          </a:p>
        </p:txBody>
      </p:sp>
      <p:grpSp>
        <p:nvGrpSpPr>
          <p:cNvPr id="135" name="Google Shape;135;p19"/>
          <p:cNvGrpSpPr/>
          <p:nvPr/>
        </p:nvGrpSpPr>
        <p:grpSpPr>
          <a:xfrm>
            <a:off x="4424443" y="330709"/>
            <a:ext cx="7547637" cy="6481034"/>
            <a:chOff x="4102197" y="-2830"/>
            <a:chExt cx="7547637" cy="6481034"/>
          </a:xfrm>
        </p:grpSpPr>
        <p:sp>
          <p:nvSpPr>
            <p:cNvPr id="136" name="Google Shape;136;p19"/>
            <p:cNvSpPr/>
            <p:nvPr/>
          </p:nvSpPr>
          <p:spPr>
            <a:xfrm>
              <a:off x="4102197" y="1509416"/>
              <a:ext cx="3602913" cy="3602913"/>
            </a:xfrm>
            <a:prstGeom prst="ellipse">
              <a:avLst/>
            </a:prstGeom>
            <a:solidFill>
              <a:schemeClr val="accent2">
                <a:alpha val="49803"/>
              </a:schemeClr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19"/>
            <p:cNvSpPr txBox="1"/>
            <p:nvPr/>
          </p:nvSpPr>
          <p:spPr>
            <a:xfrm>
              <a:off x="4629831" y="2037050"/>
              <a:ext cx="2547645" cy="25476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2550" lIns="82550" spcFirstLastPara="1" rIns="82550" wrap="square" tIns="825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19"/>
            <p:cNvSpPr/>
            <p:nvPr/>
          </p:nvSpPr>
          <p:spPr>
            <a:xfrm>
              <a:off x="4329730" y="-2830"/>
              <a:ext cx="3147847" cy="2895391"/>
            </a:xfrm>
            <a:prstGeom prst="ellipse">
              <a:avLst/>
            </a:prstGeom>
            <a:solidFill>
              <a:schemeClr val="accent3">
                <a:alpha val="49803"/>
              </a:schemeClr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19"/>
            <p:cNvSpPr txBox="1"/>
            <p:nvPr/>
          </p:nvSpPr>
          <p:spPr>
            <a:xfrm>
              <a:off x="4790722" y="421190"/>
              <a:ext cx="2225863" cy="20473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0475" lIns="30475" spcFirstLastPara="1" rIns="30475" wrap="square" tIns="304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Marco conceptual y definición de criterios </a:t>
              </a:r>
              <a:endParaRPr/>
            </a:p>
          </p:txBody>
        </p:sp>
        <p:sp>
          <p:nvSpPr>
            <p:cNvPr id="140" name="Google Shape;140;p19"/>
            <p:cNvSpPr/>
            <p:nvPr/>
          </p:nvSpPr>
          <p:spPr>
            <a:xfrm>
              <a:off x="5833923" y="2132156"/>
              <a:ext cx="2919116" cy="2336038"/>
            </a:xfrm>
            <a:prstGeom prst="ellipse">
              <a:avLst/>
            </a:prstGeom>
            <a:solidFill>
              <a:schemeClr val="accent4">
                <a:alpha val="49803"/>
              </a:schemeClr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19"/>
            <p:cNvSpPr txBox="1"/>
            <p:nvPr/>
          </p:nvSpPr>
          <p:spPr>
            <a:xfrm>
              <a:off x="6261418" y="2474261"/>
              <a:ext cx="2064126" cy="16518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0475" lIns="30475" spcFirstLastPara="1" rIns="30475" wrap="square" tIns="304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Revisión Documentación secundaria </a:t>
              </a:r>
              <a:endParaRPr/>
            </a:p>
          </p:txBody>
        </p:sp>
        <p:sp>
          <p:nvSpPr>
            <p:cNvPr id="142" name="Google Shape;142;p19"/>
            <p:cNvSpPr/>
            <p:nvPr/>
          </p:nvSpPr>
          <p:spPr>
            <a:xfrm>
              <a:off x="4447247" y="3835522"/>
              <a:ext cx="3002487" cy="2642682"/>
            </a:xfrm>
            <a:prstGeom prst="ellipse">
              <a:avLst/>
            </a:prstGeom>
            <a:solidFill>
              <a:srgbClr val="4372C3">
                <a:alpha val="49803"/>
              </a:srgbClr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19"/>
            <p:cNvSpPr txBox="1"/>
            <p:nvPr/>
          </p:nvSpPr>
          <p:spPr>
            <a:xfrm>
              <a:off x="4886951" y="4222534"/>
              <a:ext cx="2123079" cy="18686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0475" lIns="30475" spcFirstLastPara="1" rIns="30475" wrap="square" tIns="304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Entrevistas y levantamiento en línea de fichas por experiencias</a:t>
              </a:r>
              <a:endParaRPr/>
            </a:p>
          </p:txBody>
        </p:sp>
        <p:sp>
          <p:nvSpPr>
            <p:cNvPr id="144" name="Google Shape;144;p19"/>
            <p:cNvSpPr/>
            <p:nvPr/>
          </p:nvSpPr>
          <p:spPr>
            <a:xfrm>
              <a:off x="8606724" y="947146"/>
              <a:ext cx="3043110" cy="4717366"/>
            </a:xfrm>
            <a:prstGeom prst="ellipse">
              <a:avLst/>
            </a:prstGeom>
            <a:solidFill>
              <a:schemeClr val="accent6">
                <a:alpha val="49803"/>
              </a:schemeClr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19"/>
            <p:cNvSpPr txBox="1"/>
            <p:nvPr/>
          </p:nvSpPr>
          <p:spPr>
            <a:xfrm>
              <a:off x="9052377" y="1637988"/>
              <a:ext cx="2151804" cy="33356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0475" lIns="30475" spcFirstLastPara="1" rIns="30475" wrap="square" tIns="304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Sistematización, selección de prácticas y divulgación de conocimiento</a:t>
              </a:r>
              <a:endParaRPr/>
            </a:p>
          </p:txBody>
        </p:sp>
      </p:grpSp>
      <p:sp>
        <p:nvSpPr>
          <p:cNvPr id="146" name="Google Shape;146;p19"/>
          <p:cNvSpPr/>
          <p:nvPr/>
        </p:nvSpPr>
        <p:spPr>
          <a:xfrm>
            <a:off x="3753850" y="3283585"/>
            <a:ext cx="1954924" cy="711524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55A11"/>
          </a:solidFill>
          <a:ln cap="flat" cmpd="sng" w="12700">
            <a:solidFill>
              <a:srgbClr val="C55A1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9"/>
          <p:cNvSpPr/>
          <p:nvPr/>
        </p:nvSpPr>
        <p:spPr>
          <a:xfrm>
            <a:off x="1599061" y="2897270"/>
            <a:ext cx="1855436" cy="1543504"/>
          </a:xfrm>
          <a:prstGeom prst="roundRect">
            <a:avLst>
              <a:gd fmla="val 16667" name="adj"/>
            </a:avLst>
          </a:prstGeom>
          <a:solidFill>
            <a:srgbClr val="C4E0B2"/>
          </a:solidFill>
          <a:ln cap="flat" cmpd="sng" w="12700">
            <a:solidFill>
              <a:srgbClr val="C4E0B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80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VALIDACIÓN: Comité de Asesoras Indígenas</a:t>
            </a:r>
            <a:endParaRPr/>
          </a:p>
        </p:txBody>
      </p:sp>
      <p:sp>
        <p:nvSpPr>
          <p:cNvPr id="148" name="Google Shape;148;p19"/>
          <p:cNvSpPr/>
          <p:nvPr/>
        </p:nvSpPr>
        <p:spPr>
          <a:xfrm>
            <a:off x="7521282" y="49771"/>
            <a:ext cx="2563021" cy="1757589"/>
          </a:xfrm>
          <a:prstGeom prst="roundRect">
            <a:avLst>
              <a:gd fmla="val 16667" name="adj"/>
            </a:avLst>
          </a:prstGeom>
          <a:solidFill>
            <a:srgbClr val="DBDBDB"/>
          </a:solidFill>
          <a:ln cap="flat" cmpd="sng" w="12700">
            <a:solidFill>
              <a:srgbClr val="DBDBD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ENFOQUES: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género, interculturalidad, interseccionalidad, intergeneracional y derechos humanos</a:t>
            </a:r>
            <a:endParaRPr/>
          </a:p>
        </p:txBody>
      </p:sp>
      <p:sp>
        <p:nvSpPr>
          <p:cNvPr id="149" name="Google Shape;149;p19"/>
          <p:cNvSpPr/>
          <p:nvPr/>
        </p:nvSpPr>
        <p:spPr>
          <a:xfrm rot="-1347943">
            <a:off x="3551669" y="1935306"/>
            <a:ext cx="1021879" cy="711524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55A11"/>
          </a:solidFill>
          <a:ln cap="flat" cmpd="sng" w="12700">
            <a:solidFill>
              <a:srgbClr val="C55A1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9"/>
          <p:cNvSpPr/>
          <p:nvPr/>
        </p:nvSpPr>
        <p:spPr>
          <a:xfrm rot="1233196">
            <a:off x="3617589" y="4445969"/>
            <a:ext cx="1246671" cy="711524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55A11"/>
          </a:solidFill>
          <a:ln cap="flat" cmpd="sng" w="12700">
            <a:solidFill>
              <a:srgbClr val="C55A1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9"/>
          <p:cNvSpPr/>
          <p:nvPr/>
        </p:nvSpPr>
        <p:spPr>
          <a:xfrm rot="1233196">
            <a:off x="3617587" y="4444791"/>
            <a:ext cx="1246671" cy="711524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55A11"/>
          </a:solidFill>
          <a:ln cap="flat" cmpd="sng" w="12700">
            <a:solidFill>
              <a:srgbClr val="C55A1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0"/>
          <p:cNvSpPr txBox="1"/>
          <p:nvPr>
            <p:ph idx="1" type="body"/>
          </p:nvPr>
        </p:nvSpPr>
        <p:spPr>
          <a:xfrm>
            <a:off x="598714" y="625352"/>
            <a:ext cx="10994572" cy="1799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20"/>
              <a:buNone/>
            </a:pPr>
            <a:r>
              <a:rPr lang="es-ES" sz="2720"/>
              <a:t>Actualmente estamos en proceso de validación de los criterios para identificar las “</a:t>
            </a:r>
            <a:r>
              <a:rPr b="1" lang="es-ES" sz="2720">
                <a:solidFill>
                  <a:srgbClr val="C00000"/>
                </a:solidFill>
              </a:rPr>
              <a:t>iniciativas exitosas, prácticas prometedoras y buenas prácticas</a:t>
            </a:r>
            <a:r>
              <a:rPr lang="es-ES" sz="2720"/>
              <a:t>” y construir una ficha tanto para las instituciones de gobierno como para las organizaciones de mujeres indígenas de la región. Las iniciativas pueden estar relacionadas con, al menos, los siguientes ámbitos:</a:t>
            </a:r>
            <a:endParaRPr sz="2720"/>
          </a:p>
        </p:txBody>
      </p:sp>
      <p:sp>
        <p:nvSpPr>
          <p:cNvPr id="158" name="Google Shape;158;p20"/>
          <p:cNvSpPr/>
          <p:nvPr/>
        </p:nvSpPr>
        <p:spPr>
          <a:xfrm>
            <a:off x="1415143" y="2775857"/>
            <a:ext cx="10689771" cy="31085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</a:pPr>
            <a:r>
              <a:rPr lang="es-ES" sz="2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Gestión del conocimiento</a:t>
            </a:r>
            <a:r>
              <a:rPr lang="es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y de la información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</a:pPr>
            <a:r>
              <a:rPr lang="es-ES" sz="2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Estrategias comunitarias o con base local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</a:pPr>
            <a:r>
              <a:rPr lang="es-ES" sz="2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Empoderamiento y liderazgo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</a:pPr>
            <a:r>
              <a:rPr lang="es-ES" sz="2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Acceso a la justicia, sanción y reparación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</a:pPr>
            <a:r>
              <a:rPr lang="es-ES" sz="2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Desarrollo de capacidades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</a:pPr>
            <a:r>
              <a:rPr lang="es-ES" sz="2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Servicios de atención y sanación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</a:pPr>
            <a:r>
              <a:rPr lang="es-ES" sz="2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Prevención</a:t>
            </a:r>
            <a:r>
              <a:rPr lang="es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de las violencias contra mujeres, jóvenes y niñas indígenas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oogle Shape;164;p21"/>
          <p:cNvGrpSpPr/>
          <p:nvPr/>
        </p:nvGrpSpPr>
        <p:grpSpPr>
          <a:xfrm>
            <a:off x="2954338" y="153983"/>
            <a:ext cx="7078664" cy="6539147"/>
            <a:chOff x="2102183" y="-93521"/>
            <a:chExt cx="7078664" cy="6539147"/>
          </a:xfrm>
        </p:grpSpPr>
        <p:sp>
          <p:nvSpPr>
            <p:cNvPr id="165" name="Google Shape;165;p21"/>
            <p:cNvSpPr/>
            <p:nvPr/>
          </p:nvSpPr>
          <p:spPr>
            <a:xfrm>
              <a:off x="3066525" y="578098"/>
              <a:ext cx="5206793" cy="5206793"/>
            </a:xfrm>
            <a:prstGeom prst="blockArc">
              <a:avLst>
                <a:gd fmla="val 13500000" name="adj1"/>
                <a:gd fmla="val 16200000" name="adj2"/>
                <a:gd fmla="val 3436" name="adj3"/>
              </a:avLst>
            </a:prstGeom>
            <a:solidFill>
              <a:srgbClr val="FE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21"/>
            <p:cNvSpPr/>
            <p:nvPr/>
          </p:nvSpPr>
          <p:spPr>
            <a:xfrm>
              <a:off x="2998423" y="643728"/>
              <a:ext cx="5206793" cy="5206793"/>
            </a:xfrm>
            <a:prstGeom prst="blockArc">
              <a:avLst>
                <a:gd fmla="val 11199606" name="adj1"/>
                <a:gd fmla="val 13627079" name="adj2"/>
                <a:gd fmla="val 3436" name="adj3"/>
              </a:avLst>
            </a:prstGeom>
            <a:solidFill>
              <a:srgbClr val="ED1B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21"/>
            <p:cNvSpPr/>
            <p:nvPr/>
          </p:nvSpPr>
          <p:spPr>
            <a:xfrm>
              <a:off x="3012603" y="472632"/>
              <a:ext cx="5206793" cy="5206793"/>
            </a:xfrm>
            <a:prstGeom prst="blockArc">
              <a:avLst>
                <a:gd fmla="val 8459780" name="adj1"/>
                <a:gd fmla="val 10968896" name="adj2"/>
                <a:gd fmla="val 3436" name="adj3"/>
              </a:avLst>
            </a:prstGeom>
            <a:solidFill>
              <a:srgbClr val="DD36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21"/>
            <p:cNvSpPr/>
            <p:nvPr/>
          </p:nvSpPr>
          <p:spPr>
            <a:xfrm>
              <a:off x="3098859" y="585393"/>
              <a:ext cx="5206793" cy="5206793"/>
            </a:xfrm>
            <a:prstGeom prst="blockArc">
              <a:avLst>
                <a:gd fmla="val 5810053" name="adj1"/>
                <a:gd fmla="val 8650550" name="adj2"/>
                <a:gd fmla="val 3436" name="adj3"/>
              </a:avLst>
            </a:prstGeom>
            <a:solidFill>
              <a:srgbClr val="CE4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21"/>
            <p:cNvSpPr/>
            <p:nvPr/>
          </p:nvSpPr>
          <p:spPr>
            <a:xfrm>
              <a:off x="3063251" y="581378"/>
              <a:ext cx="5206793" cy="5206793"/>
            </a:xfrm>
            <a:prstGeom prst="blockArc">
              <a:avLst>
                <a:gd fmla="val 2693773" name="adj1"/>
                <a:gd fmla="val 5761908" name="adj2"/>
                <a:gd fmla="val 3436" name="adj3"/>
              </a:avLst>
            </a:prstGeom>
            <a:solidFill>
              <a:srgbClr val="C1676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21"/>
            <p:cNvSpPr/>
            <p:nvPr/>
          </p:nvSpPr>
          <p:spPr>
            <a:xfrm>
              <a:off x="3060936" y="583705"/>
              <a:ext cx="5206793" cy="5206793"/>
            </a:xfrm>
            <a:prstGeom prst="blockArc">
              <a:avLst>
                <a:gd fmla="val 21540005" name="adj1"/>
                <a:gd fmla="val 2689364" name="adj2"/>
                <a:gd fmla="val 3436" name="adj3"/>
              </a:avLst>
            </a:prstGeom>
            <a:solidFill>
              <a:srgbClr val="B67D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21"/>
            <p:cNvSpPr/>
            <p:nvPr/>
          </p:nvSpPr>
          <p:spPr>
            <a:xfrm>
              <a:off x="3061784" y="618636"/>
              <a:ext cx="5206793" cy="5206793"/>
            </a:xfrm>
            <a:prstGeom prst="blockArc">
              <a:avLst>
                <a:gd fmla="val 19157066" name="adj1"/>
                <a:gd fmla="val 21493059" name="adj2"/>
                <a:gd fmla="val 3436" name="adj3"/>
              </a:avLst>
            </a:prstGeom>
            <a:solidFill>
              <a:srgbClr val="AC91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21"/>
            <p:cNvSpPr/>
            <p:nvPr/>
          </p:nvSpPr>
          <p:spPr>
            <a:xfrm>
              <a:off x="3027375" y="577799"/>
              <a:ext cx="5206793" cy="5206793"/>
            </a:xfrm>
            <a:prstGeom prst="blockArc">
              <a:avLst>
                <a:gd fmla="val 16252603" name="adj1"/>
                <a:gd fmla="val 19228816" name="adj2"/>
                <a:gd fmla="val 3436" name="adj3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21"/>
            <p:cNvSpPr/>
            <p:nvPr/>
          </p:nvSpPr>
          <p:spPr>
            <a:xfrm>
              <a:off x="4782612" y="2294185"/>
              <a:ext cx="1774619" cy="1774619"/>
            </a:xfrm>
            <a:prstGeom prst="ellipse">
              <a:avLst/>
            </a:prstGeom>
            <a:solidFill>
              <a:schemeClr val="accent2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21"/>
            <p:cNvSpPr txBox="1"/>
            <p:nvPr/>
          </p:nvSpPr>
          <p:spPr>
            <a:xfrm>
              <a:off x="5042499" y="2554072"/>
              <a:ext cx="1254845" cy="12548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ES" sz="2000">
                  <a:solidFill>
                    <a:schemeClr val="lt2"/>
                  </a:solidFill>
                  <a:latin typeface="Calibri"/>
                  <a:ea typeface="Calibri"/>
                  <a:cs typeface="Calibri"/>
                  <a:sym typeface="Calibri"/>
                </a:rPr>
                <a:t>Respuestas a la VBG</a:t>
              </a:r>
              <a:endParaRPr/>
            </a:p>
          </p:txBody>
        </p:sp>
        <p:sp>
          <p:nvSpPr>
            <p:cNvPr id="175" name="Google Shape;175;p21"/>
            <p:cNvSpPr/>
            <p:nvPr/>
          </p:nvSpPr>
          <p:spPr>
            <a:xfrm>
              <a:off x="4711694" y="-93521"/>
              <a:ext cx="1916455" cy="1432680"/>
            </a:xfrm>
            <a:prstGeom prst="ellipse">
              <a:avLst/>
            </a:prstGeom>
            <a:solidFill>
              <a:schemeClr val="accent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21"/>
            <p:cNvSpPr txBox="1"/>
            <p:nvPr/>
          </p:nvSpPr>
          <p:spPr>
            <a:xfrm>
              <a:off x="4992352" y="116290"/>
              <a:ext cx="1355139" cy="10130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Visibilización y generación de evidencias y denuncias</a:t>
              </a:r>
              <a:endParaRPr/>
            </a:p>
          </p:txBody>
        </p:sp>
        <p:sp>
          <p:nvSpPr>
            <p:cNvPr id="177" name="Google Shape;177;p21"/>
            <p:cNvSpPr/>
            <p:nvPr/>
          </p:nvSpPr>
          <p:spPr>
            <a:xfrm>
              <a:off x="6646321" y="836657"/>
              <a:ext cx="1916455" cy="1432680"/>
            </a:xfrm>
            <a:prstGeom prst="ellipse">
              <a:avLst/>
            </a:prstGeom>
            <a:solidFill>
              <a:srgbClr val="AC919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21"/>
            <p:cNvSpPr txBox="1"/>
            <p:nvPr/>
          </p:nvSpPr>
          <p:spPr>
            <a:xfrm>
              <a:off x="6926979" y="1046468"/>
              <a:ext cx="1355139" cy="10130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Prevención</a:t>
              </a:r>
              <a:endParaRPr/>
            </a:p>
          </p:txBody>
        </p:sp>
        <p:sp>
          <p:nvSpPr>
            <p:cNvPr id="179" name="Google Shape;179;p21"/>
            <p:cNvSpPr/>
            <p:nvPr/>
          </p:nvSpPr>
          <p:spPr>
            <a:xfrm>
              <a:off x="7264392" y="2426110"/>
              <a:ext cx="1916455" cy="1432680"/>
            </a:xfrm>
            <a:prstGeom prst="ellipse">
              <a:avLst/>
            </a:prstGeom>
            <a:solidFill>
              <a:srgbClr val="B67D7D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21"/>
            <p:cNvSpPr txBox="1"/>
            <p:nvPr/>
          </p:nvSpPr>
          <p:spPr>
            <a:xfrm>
              <a:off x="7545050" y="2635921"/>
              <a:ext cx="1355139" cy="10130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Atención</a:t>
              </a:r>
              <a:endParaRPr/>
            </a:p>
          </p:txBody>
        </p:sp>
        <p:sp>
          <p:nvSpPr>
            <p:cNvPr id="181" name="Google Shape;181;p21"/>
            <p:cNvSpPr/>
            <p:nvPr/>
          </p:nvSpPr>
          <p:spPr>
            <a:xfrm>
              <a:off x="6520952" y="4274412"/>
              <a:ext cx="1916455" cy="1432680"/>
            </a:xfrm>
            <a:prstGeom prst="ellipse">
              <a:avLst/>
            </a:prstGeom>
            <a:solidFill>
              <a:srgbClr val="C16767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21"/>
            <p:cNvSpPr txBox="1"/>
            <p:nvPr/>
          </p:nvSpPr>
          <p:spPr>
            <a:xfrm>
              <a:off x="6801610" y="4484223"/>
              <a:ext cx="1355139" cy="10130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Protección</a:t>
              </a:r>
              <a:endParaRPr/>
            </a:p>
          </p:txBody>
        </p:sp>
        <p:sp>
          <p:nvSpPr>
            <p:cNvPr id="183" name="Google Shape;183;p21"/>
            <p:cNvSpPr/>
            <p:nvPr/>
          </p:nvSpPr>
          <p:spPr>
            <a:xfrm>
              <a:off x="4439553" y="5012946"/>
              <a:ext cx="1916455" cy="1432680"/>
            </a:xfrm>
            <a:prstGeom prst="ellipse">
              <a:avLst/>
            </a:prstGeom>
            <a:solidFill>
              <a:srgbClr val="CE4F4F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21"/>
            <p:cNvSpPr txBox="1"/>
            <p:nvPr/>
          </p:nvSpPr>
          <p:spPr>
            <a:xfrm>
              <a:off x="4720211" y="5222757"/>
              <a:ext cx="1355139" cy="10130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Acceso a justicia</a:t>
              </a:r>
              <a:endParaRPr/>
            </a:p>
          </p:txBody>
        </p:sp>
        <p:sp>
          <p:nvSpPr>
            <p:cNvPr id="185" name="Google Shape;185;p21"/>
            <p:cNvSpPr/>
            <p:nvPr/>
          </p:nvSpPr>
          <p:spPr>
            <a:xfrm>
              <a:off x="2669410" y="3970043"/>
              <a:ext cx="1916455" cy="1432680"/>
            </a:xfrm>
            <a:prstGeom prst="ellipse">
              <a:avLst/>
            </a:prstGeom>
            <a:solidFill>
              <a:srgbClr val="DD3636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21"/>
            <p:cNvSpPr txBox="1"/>
            <p:nvPr/>
          </p:nvSpPr>
          <p:spPr>
            <a:xfrm>
              <a:off x="2950068" y="4179854"/>
              <a:ext cx="1355139" cy="10130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Sanción</a:t>
              </a:r>
              <a:endParaRPr/>
            </a:p>
          </p:txBody>
        </p:sp>
        <p:sp>
          <p:nvSpPr>
            <p:cNvPr id="187" name="Google Shape;187;p21"/>
            <p:cNvSpPr/>
            <p:nvPr/>
          </p:nvSpPr>
          <p:spPr>
            <a:xfrm>
              <a:off x="2102183" y="2234032"/>
              <a:ext cx="1916455" cy="1432680"/>
            </a:xfrm>
            <a:prstGeom prst="ellipse">
              <a:avLst/>
            </a:prstGeom>
            <a:solidFill>
              <a:srgbClr val="ED1B1B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21"/>
            <p:cNvSpPr txBox="1"/>
            <p:nvPr/>
          </p:nvSpPr>
          <p:spPr>
            <a:xfrm>
              <a:off x="2382841" y="2443843"/>
              <a:ext cx="1355139" cy="10130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Reparación-sobrevivencia</a:t>
              </a:r>
              <a:endParaRPr/>
            </a:p>
          </p:txBody>
        </p:sp>
        <p:sp>
          <p:nvSpPr>
            <p:cNvPr id="189" name="Google Shape;189;p21"/>
            <p:cNvSpPr/>
            <p:nvPr/>
          </p:nvSpPr>
          <p:spPr>
            <a:xfrm>
              <a:off x="2902437" y="655897"/>
              <a:ext cx="1916455" cy="1432680"/>
            </a:xfrm>
            <a:prstGeom prst="ellipse">
              <a:avLst/>
            </a:prstGeom>
            <a:solidFill>
              <a:srgbClr val="FE000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21"/>
            <p:cNvSpPr txBox="1"/>
            <p:nvPr/>
          </p:nvSpPr>
          <p:spPr>
            <a:xfrm>
              <a:off x="3183095" y="865708"/>
              <a:ext cx="1355139" cy="10130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Sanación</a:t>
              </a:r>
              <a:endParaRPr/>
            </a:p>
          </p:txBody>
        </p:sp>
      </p:grpSp>
      <p:sp>
        <p:nvSpPr>
          <p:cNvPr id="191" name="Google Shape;191;p21"/>
          <p:cNvSpPr/>
          <p:nvPr/>
        </p:nvSpPr>
        <p:spPr>
          <a:xfrm>
            <a:off x="149742" y="98063"/>
            <a:ext cx="4891815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Algunas experiencias identificadas desde las organizaciones </a:t>
            </a:r>
            <a:endParaRPr/>
          </a:p>
        </p:txBody>
      </p:sp>
      <p:sp>
        <p:nvSpPr>
          <p:cNvPr id="192" name="Google Shape;192;p21"/>
          <p:cNvSpPr txBox="1"/>
          <p:nvPr/>
        </p:nvSpPr>
        <p:spPr>
          <a:xfrm>
            <a:off x="7214810" y="5967559"/>
            <a:ext cx="3894667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s-E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Intérpretes y traductoras indígenas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s-E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Litigios estratégicos en Guatemala y México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s-E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Articulación de abogadas indígenas</a:t>
            </a:r>
            <a:endParaRPr/>
          </a:p>
        </p:txBody>
      </p:sp>
      <p:sp>
        <p:nvSpPr>
          <p:cNvPr id="193" name="Google Shape;193;p21"/>
          <p:cNvSpPr txBox="1"/>
          <p:nvPr/>
        </p:nvSpPr>
        <p:spPr>
          <a:xfrm>
            <a:off x="2051999" y="1110470"/>
            <a:ext cx="1763486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s-E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Sanación  a través de la cosmovisión indígena</a:t>
            </a:r>
            <a:endParaRPr/>
          </a:p>
        </p:txBody>
      </p:sp>
      <p:sp>
        <p:nvSpPr>
          <p:cNvPr id="194" name="Google Shape;194;p21"/>
          <p:cNvSpPr txBox="1"/>
          <p:nvPr/>
        </p:nvSpPr>
        <p:spPr>
          <a:xfrm>
            <a:off x="9330265" y="1157678"/>
            <a:ext cx="2573869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s-E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Empoderamiento de mujeres y jóvenes indígenas y articulación con espacios nacionales e internacionales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s-E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Promover sistemas propios  de salud y educación</a:t>
            </a:r>
            <a:endParaRPr/>
          </a:p>
        </p:txBody>
      </p:sp>
      <p:sp>
        <p:nvSpPr>
          <p:cNvPr id="195" name="Google Shape;195;p21"/>
          <p:cNvSpPr txBox="1"/>
          <p:nvPr/>
        </p:nvSpPr>
        <p:spPr>
          <a:xfrm>
            <a:off x="7574167" y="0"/>
            <a:ext cx="4087932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s-E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Bases de datos propias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s-E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Festivales de cine sobre el tema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s-E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Creación de comisiones parlamentarias por legisladoras indígenas</a:t>
            </a:r>
            <a:endParaRPr/>
          </a:p>
        </p:txBody>
      </p:sp>
      <p:sp>
        <p:nvSpPr>
          <p:cNvPr id="196" name="Google Shape;196;p21"/>
          <p:cNvSpPr txBox="1"/>
          <p:nvPr/>
        </p:nvSpPr>
        <p:spPr>
          <a:xfrm>
            <a:off x="9414933" y="4510823"/>
            <a:ext cx="2573869" cy="1169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s-E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Policía indígena-comunitaria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s-E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Protocolos de protección  propios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s-E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Solidaridad entre pueblos </a:t>
            </a:r>
            <a:r>
              <a:rPr lang="es-ES" sz="1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Wetsuweten - Wet’suwet’en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21"/>
          <p:cNvSpPr txBox="1"/>
          <p:nvPr/>
        </p:nvSpPr>
        <p:spPr>
          <a:xfrm>
            <a:off x="1295399" y="4509189"/>
            <a:ext cx="2286001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s-E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Elaboración participativa de una recomendación general de Mujeres Indígenas - CEDAW</a:t>
            </a:r>
            <a:endParaRPr/>
          </a:p>
        </p:txBody>
      </p:sp>
      <p:sp>
        <p:nvSpPr>
          <p:cNvPr id="198" name="Google Shape;198;p21"/>
          <p:cNvSpPr txBox="1"/>
          <p:nvPr/>
        </p:nvSpPr>
        <p:spPr>
          <a:xfrm>
            <a:off x="560655" y="2542673"/>
            <a:ext cx="2286001" cy="1169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s-E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Uso de instrumentos internacionales (D 1325) y seguimiento   a los casos de genocidio – CONAVIGUA Guatemala</a:t>
            </a:r>
            <a:endParaRPr/>
          </a:p>
        </p:txBody>
      </p:sp>
      <p:sp>
        <p:nvSpPr>
          <p:cNvPr id="199" name="Google Shape;199;p21"/>
          <p:cNvSpPr txBox="1"/>
          <p:nvPr/>
        </p:nvSpPr>
        <p:spPr>
          <a:xfrm>
            <a:off x="9852217" y="2829858"/>
            <a:ext cx="2136586" cy="1169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s-E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Generación e implementación de modelos de atención interculturales (CAMI) de México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