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8.png"/><Relationship Id="rId4" Type="http://schemas.openxmlformats.org/officeDocument/2006/relationships/hyperlink" Target="https://serviciosesencialesviolencia.org/" TargetMode="External"/><Relationship Id="rId5" Type="http://schemas.openxmlformats.org/officeDocument/2006/relationships/hyperlink" Target="https://serviciosesencialesviolencia.org/" TargetMode="External"/><Relationship Id="rId6" Type="http://schemas.openxmlformats.org/officeDocument/2006/relationships/hyperlink" Target="https://serviciosesencialesviolencia.org/" TargetMode="External"/><Relationship Id="rId7" Type="http://schemas.openxmlformats.org/officeDocument/2006/relationships/hyperlink" Target="https://serviciosesencialesviolencia.org/" TargetMode="External"/><Relationship Id="rId8" Type="http://schemas.openxmlformats.org/officeDocument/2006/relationships/hyperlink" Target="https://serviciosesencialesviolencia.org/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6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5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2.png"/><Relationship Id="rId4" Type="http://schemas.openxmlformats.org/officeDocument/2006/relationships/image" Target="../media/image14.png"/><Relationship Id="rId5" Type="http://schemas.openxmlformats.org/officeDocument/2006/relationships/image" Target="../media/image1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93eXwvSP73U" TargetMode="External"/><Relationship Id="rId4" Type="http://schemas.openxmlformats.org/officeDocument/2006/relationships/image" Target="../media/image1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5.jpg"/><Relationship Id="rId6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3489255" y="2603217"/>
            <a:ext cx="8390965" cy="17997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0A24"/>
              </a:buClr>
              <a:buSzPts val="5400"/>
              <a:buFont typeface="Calibri"/>
              <a:buNone/>
            </a:pPr>
            <a:r>
              <a:rPr lang="es-PA" sz="5400">
                <a:solidFill>
                  <a:srgbClr val="A40A24"/>
                </a:solidFill>
              </a:rPr>
              <a:t>INTRODUCCIÓN DEL PSE Y ARTICULACIÓN CON SPOTLIGHT</a:t>
            </a:r>
            <a:endParaRPr sz="5400">
              <a:solidFill>
                <a:srgbClr val="A40A24"/>
              </a:solidFill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 b="19039" l="22505" r="56977" t="26054"/>
          <a:stretch/>
        </p:blipFill>
        <p:spPr>
          <a:xfrm>
            <a:off x="13447" y="26894"/>
            <a:ext cx="3789316" cy="5378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</a:pPr>
            <a:r>
              <a:rPr b="1" lang="es-PA">
                <a:solidFill>
                  <a:schemeClr val="accent2"/>
                </a:solidFill>
              </a:rPr>
              <a:t>Comunidad de práctica de servicios esenciales </a:t>
            </a:r>
            <a:endParaRPr b="1">
              <a:solidFill>
                <a:schemeClr val="accent2"/>
              </a:solidFill>
            </a:endParaRPr>
          </a:p>
        </p:txBody>
      </p:sp>
      <p:sp>
        <p:nvSpPr>
          <p:cNvPr id="176" name="Google Shape;176;p22"/>
          <p:cNvSpPr txBox="1"/>
          <p:nvPr/>
        </p:nvSpPr>
        <p:spPr>
          <a:xfrm>
            <a:off x="838200" y="1690688"/>
            <a:ext cx="10226040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Conformada por representantes de instituciones de gobierno, personal del UNFPA y de otras agencias del Sistema de Naciones Unidas, Organizaciones de Sociedad Civil, otros aliados y especialistas en temas de violencia de género de 15 países de la región de América Latina y El Caribe, quienes han demostrado su interés en implementar el Paquete de Servicios Esenciales para mejorar la respuesta multisectorial a la violencia contra las mujeres y las niñas.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7" name="Google Shape;17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0909" y="3402193"/>
            <a:ext cx="9401175" cy="326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3"/>
          <p:cNvSpPr txBox="1"/>
          <p:nvPr>
            <p:ph type="ctrTitle"/>
          </p:nvPr>
        </p:nvSpPr>
        <p:spPr>
          <a:xfrm>
            <a:off x="1458685" y="1880009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5400"/>
              <a:buFont typeface="Calibri"/>
              <a:buNone/>
            </a:pPr>
            <a:r>
              <a:rPr lang="es-PA" sz="5400">
                <a:solidFill>
                  <a:srgbClr val="7F7F7F"/>
                </a:solidFill>
              </a:rPr>
              <a:t>Curso virtual en español del Paquete de Servicios Esenciales</a:t>
            </a:r>
            <a:endParaRPr sz="1800">
              <a:solidFill>
                <a:srgbClr val="7F7F7F"/>
              </a:solidFill>
            </a:endParaRPr>
          </a:p>
        </p:txBody>
      </p:sp>
      <p:sp>
        <p:nvSpPr>
          <p:cNvPr id="183" name="Google Shape;183;p23"/>
          <p:cNvSpPr/>
          <p:nvPr/>
        </p:nvSpPr>
        <p:spPr>
          <a:xfrm>
            <a:off x="2560320" y="4267609"/>
            <a:ext cx="7001691" cy="199888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4400"/>
              <a:buFont typeface="Calibri"/>
              <a:buNone/>
            </a:pPr>
            <a:r>
              <a:rPr b="1" lang="es-PA">
                <a:solidFill>
                  <a:srgbClr val="757070"/>
                </a:solidFill>
              </a:rPr>
              <a:t>OBJETIVO DEL CURSO </a:t>
            </a:r>
            <a:endParaRPr b="1">
              <a:solidFill>
                <a:srgbClr val="757070"/>
              </a:solidFill>
            </a:endParaRPr>
          </a:p>
        </p:txBody>
      </p:sp>
      <p:sp>
        <p:nvSpPr>
          <p:cNvPr id="189" name="Google Shape;189;p24"/>
          <p:cNvSpPr txBox="1"/>
          <p:nvPr>
            <p:ph idx="1" type="body"/>
          </p:nvPr>
        </p:nvSpPr>
        <p:spPr>
          <a:xfrm>
            <a:off x="1006930" y="2256564"/>
            <a:ext cx="9912532" cy="3046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2800"/>
              <a:buChar char="•"/>
            </a:pPr>
            <a:r>
              <a:rPr lang="es-PA">
                <a:solidFill>
                  <a:srgbClr val="757070"/>
                </a:solidFill>
              </a:rPr>
              <a:t>El objetivo del curso es proporcionar conocimientos para brindar una </a:t>
            </a:r>
            <a:r>
              <a:rPr lang="es-PA" u="sng">
                <a:solidFill>
                  <a:srgbClr val="757070"/>
                </a:solidFill>
              </a:rPr>
              <a:t>respuesta multisectorial </a:t>
            </a:r>
            <a:r>
              <a:rPr lang="es-PA">
                <a:solidFill>
                  <a:srgbClr val="757070"/>
                </a:solidFill>
              </a:rPr>
              <a:t>a las mujeres y niñas sobrevivientes de violencia en base a principios y </a:t>
            </a:r>
            <a:r>
              <a:rPr lang="es-PA" u="sng">
                <a:solidFill>
                  <a:srgbClr val="757070"/>
                </a:solidFill>
              </a:rPr>
              <a:t>estándares internacionales </a:t>
            </a:r>
            <a:r>
              <a:rPr lang="es-PA">
                <a:solidFill>
                  <a:srgbClr val="757070"/>
                </a:solidFill>
              </a:rPr>
              <a:t>de derechos humanos, con un enfoque </a:t>
            </a:r>
            <a:r>
              <a:rPr lang="es-PA" u="sng">
                <a:solidFill>
                  <a:srgbClr val="757070"/>
                </a:solidFill>
              </a:rPr>
              <a:t>centrado en las necesidades de las mujeres </a:t>
            </a:r>
            <a:r>
              <a:rPr lang="es-PA">
                <a:solidFill>
                  <a:srgbClr val="757070"/>
                </a:solidFill>
              </a:rPr>
              <a:t>y que permitan la rendición de cuentas de los servicios en cuanto a su </a:t>
            </a:r>
            <a:r>
              <a:rPr lang="es-PA" u="sng">
                <a:solidFill>
                  <a:srgbClr val="757070"/>
                </a:solidFill>
              </a:rPr>
              <a:t>coordinación y gobernanza de la coordinación.</a:t>
            </a:r>
            <a:endParaRPr/>
          </a:p>
        </p:txBody>
      </p:sp>
      <p:sp>
        <p:nvSpPr>
          <p:cNvPr id="190" name="Google Shape;190;p24"/>
          <p:cNvSpPr/>
          <p:nvPr/>
        </p:nvSpPr>
        <p:spPr>
          <a:xfrm>
            <a:off x="1006930" y="1263152"/>
            <a:ext cx="4766854" cy="95385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4400"/>
              <a:buFont typeface="Calibri"/>
              <a:buNone/>
            </a:pPr>
            <a:r>
              <a:rPr b="1" lang="es-PA">
                <a:solidFill>
                  <a:srgbClr val="757070"/>
                </a:solidFill>
              </a:rPr>
              <a:t>CONTEXTUALIZADO A LA REGIÓN </a:t>
            </a:r>
            <a:endParaRPr b="1">
              <a:solidFill>
                <a:srgbClr val="757070"/>
              </a:solidFill>
            </a:endParaRPr>
          </a:p>
        </p:txBody>
      </p:sp>
      <p:sp>
        <p:nvSpPr>
          <p:cNvPr id="196" name="Google Shape;196;p25"/>
          <p:cNvSpPr txBox="1"/>
          <p:nvPr>
            <p:ph idx="1" type="body"/>
          </p:nvPr>
        </p:nvSpPr>
        <p:spPr>
          <a:xfrm>
            <a:off x="670560" y="2221860"/>
            <a:ext cx="10683240" cy="3721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2800"/>
              <a:buChar char="•"/>
            </a:pPr>
            <a:r>
              <a:rPr lang="es-PA">
                <a:solidFill>
                  <a:srgbClr val="757070"/>
                </a:solidFill>
              </a:rPr>
              <a:t>El curso ha sido traducido al español del curso original en ingles de ESP.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800"/>
              <a:buChar char="•"/>
            </a:pPr>
            <a:r>
              <a:rPr lang="es-PA">
                <a:solidFill>
                  <a:srgbClr val="757070"/>
                </a:solidFill>
              </a:rPr>
              <a:t>Se han incluido ejemplos, buenas prácticas y recursos desarrollados por países de la región en cada uno de los módulos, esto ha permitido enriquecer los contenidos y contextualizarlos.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800"/>
              <a:buChar char="•"/>
            </a:pPr>
            <a:r>
              <a:rPr lang="es-PA">
                <a:solidFill>
                  <a:srgbClr val="757070"/>
                </a:solidFill>
              </a:rPr>
              <a:t>Además, el curso ha sido validado por operadores/as de servicios, instancias encargadas de la implementación del PSE y puntos focales de género de las oficinas de país de UNFPA y de otras agencias del SNU.  </a:t>
            </a:r>
            <a:endParaRPr/>
          </a:p>
        </p:txBody>
      </p:sp>
      <p:sp>
        <p:nvSpPr>
          <p:cNvPr id="197" name="Google Shape;197;p25"/>
          <p:cNvSpPr/>
          <p:nvPr/>
        </p:nvSpPr>
        <p:spPr>
          <a:xfrm>
            <a:off x="1006930" y="1263152"/>
            <a:ext cx="7236318" cy="60681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4400"/>
              <a:buFont typeface="Calibri"/>
              <a:buNone/>
            </a:pPr>
            <a:r>
              <a:rPr b="1" lang="es-PA">
                <a:solidFill>
                  <a:srgbClr val="757070"/>
                </a:solidFill>
              </a:rPr>
              <a:t>A QUIÉN ESTA DIRIGIDO EL CURSO</a:t>
            </a:r>
            <a:endParaRPr b="1">
              <a:solidFill>
                <a:srgbClr val="757070"/>
              </a:solidFill>
            </a:endParaRPr>
          </a:p>
        </p:txBody>
      </p:sp>
      <p:sp>
        <p:nvSpPr>
          <p:cNvPr id="203" name="Google Shape;203;p26"/>
          <p:cNvSpPr txBox="1"/>
          <p:nvPr>
            <p:ph idx="1" type="body"/>
          </p:nvPr>
        </p:nvSpPr>
        <p:spPr>
          <a:xfrm>
            <a:off x="838199" y="1690687"/>
            <a:ext cx="10826931" cy="4762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2800"/>
              <a:buChar char="•"/>
            </a:pPr>
            <a:r>
              <a:rPr lang="es-PA">
                <a:solidFill>
                  <a:srgbClr val="757070"/>
                </a:solidFill>
              </a:rPr>
              <a:t>El curso esta dirigido a </a:t>
            </a:r>
            <a:r>
              <a:rPr lang="es-PA" u="sng">
                <a:solidFill>
                  <a:srgbClr val="757070"/>
                </a:solidFill>
              </a:rPr>
              <a:t>operadores/as de servicios de atención y respuesta a la violencia de género</a:t>
            </a:r>
            <a:r>
              <a:rPr lang="es-PA">
                <a:solidFill>
                  <a:srgbClr val="757070"/>
                </a:solidFill>
              </a:rPr>
              <a:t>, de los sectores de salud, policía, justicia y psicosociales. Pero también puede ser realizado por </a:t>
            </a:r>
            <a:r>
              <a:rPr lang="es-PA" u="sng">
                <a:solidFill>
                  <a:srgbClr val="757070"/>
                </a:solidFill>
              </a:rPr>
              <a:t>tomadores/as de decisión </a:t>
            </a:r>
            <a:r>
              <a:rPr lang="es-PA">
                <a:solidFill>
                  <a:srgbClr val="757070"/>
                </a:solidFill>
              </a:rPr>
              <a:t>y autoridades a cargo de la implementación de políticas públicas de respuesta a la violencia de género.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800"/>
              <a:buChar char="•"/>
            </a:pPr>
            <a:r>
              <a:rPr lang="es-PA">
                <a:solidFill>
                  <a:srgbClr val="757070"/>
                </a:solidFill>
              </a:rPr>
              <a:t>El curso puede ser realizado tanto en los niveles </a:t>
            </a:r>
            <a:r>
              <a:rPr lang="es-PA" u="sng">
                <a:solidFill>
                  <a:srgbClr val="757070"/>
                </a:solidFill>
              </a:rPr>
              <a:t>nacionales</a:t>
            </a:r>
            <a:r>
              <a:rPr lang="es-PA">
                <a:solidFill>
                  <a:srgbClr val="757070"/>
                </a:solidFill>
              </a:rPr>
              <a:t> de atención, como en los niveles </a:t>
            </a:r>
            <a:r>
              <a:rPr lang="es-PA" u="sng">
                <a:solidFill>
                  <a:srgbClr val="757070"/>
                </a:solidFill>
              </a:rPr>
              <a:t>locales o territoriales</a:t>
            </a:r>
            <a:r>
              <a:rPr lang="es-PA">
                <a:solidFill>
                  <a:srgbClr val="757070"/>
                </a:solidFill>
              </a:rPr>
              <a:t>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800"/>
              <a:buChar char="•"/>
            </a:pPr>
            <a:r>
              <a:rPr lang="es-PA">
                <a:solidFill>
                  <a:srgbClr val="757070"/>
                </a:solidFill>
              </a:rPr>
              <a:t>El curso puede ser un recurso a utilizar en procesos de capacitación de las instancias de formación de los países.</a:t>
            </a:r>
            <a:endParaRPr/>
          </a:p>
        </p:txBody>
      </p:sp>
      <p:sp>
        <p:nvSpPr>
          <p:cNvPr id="204" name="Google Shape;204;p26"/>
          <p:cNvSpPr/>
          <p:nvPr/>
        </p:nvSpPr>
        <p:spPr>
          <a:xfrm>
            <a:off x="1006930" y="1263152"/>
            <a:ext cx="7222670" cy="87975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4400"/>
              <a:buFont typeface="Calibri"/>
              <a:buNone/>
            </a:pPr>
            <a:r>
              <a:rPr b="1" lang="es-PA">
                <a:solidFill>
                  <a:srgbClr val="757070"/>
                </a:solidFill>
              </a:rPr>
              <a:t>CARACTERÍSTICAS Y CONTENIDO</a:t>
            </a:r>
            <a:endParaRPr b="1">
              <a:solidFill>
                <a:srgbClr val="757070"/>
              </a:solidFill>
            </a:endParaRPr>
          </a:p>
        </p:txBody>
      </p:sp>
      <p:sp>
        <p:nvSpPr>
          <p:cNvPr id="210" name="Google Shape;210;p2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2590"/>
              <a:buChar char="•"/>
            </a:pPr>
            <a:r>
              <a:rPr lang="es-PA" sz="2590">
                <a:solidFill>
                  <a:srgbClr val="757070"/>
                </a:solidFill>
              </a:rPr>
              <a:t>Es un curso de aprendizaje en línea y autogestionado por cada participaante. </a:t>
            </a:r>
            <a:endParaRPr sz="2590">
              <a:solidFill>
                <a:srgbClr val="757070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590"/>
              <a:buChar char="•"/>
            </a:pPr>
            <a:r>
              <a:rPr lang="es-PA" sz="2590">
                <a:solidFill>
                  <a:srgbClr val="757070"/>
                </a:solidFill>
              </a:rPr>
              <a:t>Cuenta con cinco módulos: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590"/>
              <a:buAutoNum type="arabicPeriod"/>
            </a:pPr>
            <a:r>
              <a:rPr lang="es-PA" sz="2590">
                <a:solidFill>
                  <a:srgbClr val="757070"/>
                </a:solidFill>
              </a:rPr>
              <a:t>Introducción al paquete de servicios esenciales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590"/>
              <a:buAutoNum type="arabicPeriod"/>
            </a:pPr>
            <a:r>
              <a:rPr lang="es-PA" sz="2590">
                <a:solidFill>
                  <a:srgbClr val="757070"/>
                </a:solidFill>
              </a:rPr>
              <a:t>Servicios esenciales de salud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590"/>
              <a:buAutoNum type="arabicPeriod"/>
            </a:pPr>
            <a:r>
              <a:rPr lang="es-PA" sz="2590">
                <a:solidFill>
                  <a:srgbClr val="757070"/>
                </a:solidFill>
              </a:rPr>
              <a:t>Servicios esenciales de policía y justicia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590"/>
              <a:buAutoNum type="arabicPeriod"/>
            </a:pPr>
            <a:r>
              <a:rPr lang="es-PA" sz="2590">
                <a:solidFill>
                  <a:srgbClr val="757070"/>
                </a:solidFill>
              </a:rPr>
              <a:t>Servicios sociales esenciales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590"/>
              <a:buAutoNum type="arabicPeriod"/>
            </a:pPr>
            <a:r>
              <a:rPr lang="es-PA" sz="2590">
                <a:solidFill>
                  <a:srgbClr val="757070"/>
                </a:solidFill>
              </a:rPr>
              <a:t>Coordinación de servicios y gobernanza de la coordinación.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590"/>
              <a:buChar char="•"/>
            </a:pPr>
            <a:r>
              <a:rPr lang="es-PA" sz="2590">
                <a:solidFill>
                  <a:srgbClr val="757070"/>
                </a:solidFill>
              </a:rPr>
              <a:t>La duración del curso es aproximadamente de 5 horas, se puede ingresar varias veces con su usuario y contraseña.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</p:txBody>
      </p:sp>
      <p:sp>
        <p:nvSpPr>
          <p:cNvPr id="211" name="Google Shape;211;p27"/>
          <p:cNvSpPr/>
          <p:nvPr/>
        </p:nvSpPr>
        <p:spPr>
          <a:xfrm>
            <a:off x="1006930" y="1263153"/>
            <a:ext cx="6791596" cy="69258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8"/>
          <p:cNvSpPr txBox="1"/>
          <p:nvPr>
            <p:ph idx="1" type="body"/>
          </p:nvPr>
        </p:nvSpPr>
        <p:spPr>
          <a:xfrm>
            <a:off x="783609" y="18430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2800"/>
              <a:buChar char="•"/>
            </a:pPr>
            <a:r>
              <a:rPr lang="es-PA">
                <a:solidFill>
                  <a:srgbClr val="757070"/>
                </a:solidFill>
              </a:rPr>
              <a:t>El certificado es emitido automáticamente y se genera una vez que la persona haya concluido los cinco módulos.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800"/>
              <a:buChar char="•"/>
            </a:pPr>
            <a:r>
              <a:rPr lang="es-PA">
                <a:solidFill>
                  <a:srgbClr val="757070"/>
                </a:solidFill>
              </a:rPr>
              <a:t>La certificación la otorga el Sistema de Naciones Unidas, en el marco del “Programa Global de Servicios Esenciales para Mujeres y Niñas que sufren violencia” y el “Programa Regional Spotlight”.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800"/>
              <a:buChar char="•"/>
            </a:pPr>
            <a:r>
              <a:rPr lang="es-PA">
                <a:solidFill>
                  <a:srgbClr val="757070"/>
                </a:solidFill>
              </a:rPr>
              <a:t>Si algún país quisiera vincular el curso a sus propios espacios de formación, se puede incluir una certificación adicional que visibilice a todas las instancias. </a:t>
            </a:r>
            <a:endParaRPr>
              <a:solidFill>
                <a:srgbClr val="75707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17" name="Google Shape;217;p28"/>
          <p:cNvSpPr txBox="1"/>
          <p:nvPr/>
        </p:nvSpPr>
        <p:spPr>
          <a:xfrm>
            <a:off x="895066" y="38104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4400"/>
              <a:buFont typeface="Calibri"/>
              <a:buNone/>
            </a:pPr>
            <a:r>
              <a:rPr b="1" lang="es-PA" sz="4400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CERTIFICACIÓN</a:t>
            </a:r>
            <a:endParaRPr b="1" sz="4400">
              <a:solidFill>
                <a:srgbClr val="75707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28"/>
          <p:cNvSpPr/>
          <p:nvPr/>
        </p:nvSpPr>
        <p:spPr>
          <a:xfrm>
            <a:off x="1006930" y="1263153"/>
            <a:ext cx="3387649" cy="74328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9"/>
          <p:cNvSpPr txBox="1"/>
          <p:nvPr>
            <p:ph idx="1" type="body"/>
          </p:nvPr>
        </p:nvSpPr>
        <p:spPr>
          <a:xfrm>
            <a:off x="783609" y="18430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2800"/>
              <a:buChar char="•"/>
            </a:pPr>
            <a:r>
              <a:rPr lang="es-PA">
                <a:solidFill>
                  <a:srgbClr val="757070"/>
                </a:solidFill>
              </a:rPr>
              <a:t>El curso esta alojado en la Plataforma virtual de la Comunidad de Práctica de Servicios Esenciales.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800"/>
              <a:buChar char="•"/>
            </a:pPr>
            <a:r>
              <a:t/>
            </a:r>
            <a:endParaRPr>
              <a:solidFill>
                <a:srgbClr val="757070"/>
              </a:solidFill>
            </a:endParaRPr>
          </a:p>
          <a:p>
            <a:pPr indent="-1651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1800"/>
              <a:buChar char="•"/>
            </a:pPr>
            <a:r>
              <a:t/>
            </a:r>
            <a:endParaRPr>
              <a:solidFill>
                <a:srgbClr val="75707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800"/>
              <a:buChar char="•"/>
            </a:pPr>
            <a:r>
              <a:rPr lang="es-PA">
                <a:solidFill>
                  <a:srgbClr val="757070"/>
                </a:solidFill>
              </a:rPr>
              <a:t>La inscripción del curso es abierta y se llevará un registro de los países e instancias que lo realizan.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24" name="Google Shape;224;p29"/>
          <p:cNvSpPr txBox="1"/>
          <p:nvPr/>
        </p:nvSpPr>
        <p:spPr>
          <a:xfrm>
            <a:off x="895066" y="38104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4400"/>
              <a:buFont typeface="Calibri"/>
              <a:buNone/>
            </a:pPr>
            <a:r>
              <a:rPr b="1" lang="es-PA" sz="4400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CÓMO INGRESAR AL CURSO</a:t>
            </a:r>
            <a:endParaRPr b="1" sz="4400">
              <a:solidFill>
                <a:srgbClr val="75707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29"/>
          <p:cNvSpPr/>
          <p:nvPr/>
        </p:nvSpPr>
        <p:spPr>
          <a:xfrm>
            <a:off x="1006930" y="1263152"/>
            <a:ext cx="6280974" cy="87975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Google Shape;230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8075" y="1630271"/>
            <a:ext cx="6049335" cy="3477875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30"/>
          <p:cNvSpPr txBox="1"/>
          <p:nvPr/>
        </p:nvSpPr>
        <p:spPr>
          <a:xfrm>
            <a:off x="6786426" y="1630272"/>
            <a:ext cx="4539071" cy="3477875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2E75B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4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5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6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7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A" sz="4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Plataforma Virtual</a:t>
            </a:r>
            <a:endParaRPr sz="40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1"/>
          <p:cNvSpPr txBox="1"/>
          <p:nvPr>
            <p:ph type="ctrTitle"/>
          </p:nvPr>
        </p:nvSpPr>
        <p:spPr>
          <a:xfrm>
            <a:off x="2791100" y="3220251"/>
            <a:ext cx="9144000" cy="188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5400"/>
              <a:buFont typeface="Calibri"/>
              <a:buNone/>
            </a:pPr>
            <a:r>
              <a:rPr lang="es-PA" sz="5400">
                <a:solidFill>
                  <a:srgbClr val="7F7F7F"/>
                </a:solidFill>
              </a:rPr>
              <a:t>Ciclo de Webinars: </a:t>
            </a:r>
            <a:br>
              <a:rPr lang="es-PA" sz="5400">
                <a:solidFill>
                  <a:srgbClr val="7F7F7F"/>
                </a:solidFill>
              </a:rPr>
            </a:br>
            <a:r>
              <a:rPr lang="es-PA" sz="5400">
                <a:solidFill>
                  <a:srgbClr val="7F7F7F"/>
                </a:solidFill>
              </a:rPr>
              <a:t>“Jueves de Aprendizaje en Comunidad”</a:t>
            </a:r>
            <a:br>
              <a:rPr lang="es-PA" sz="5400">
                <a:solidFill>
                  <a:srgbClr val="7F7F7F"/>
                </a:solidFill>
              </a:rPr>
            </a:br>
            <a:r>
              <a:rPr lang="es-PA" sz="5400">
                <a:solidFill>
                  <a:srgbClr val="7F7F7F"/>
                </a:solidFill>
              </a:rPr>
              <a:t>Prevención y Respuesta a la VBG</a:t>
            </a:r>
            <a:endParaRPr sz="1800">
              <a:solidFill>
                <a:srgbClr val="7F7F7F"/>
              </a:solidFill>
            </a:endParaRPr>
          </a:p>
        </p:txBody>
      </p:sp>
      <p:pic>
        <p:nvPicPr>
          <p:cNvPr id="237" name="Google Shape;237;p31"/>
          <p:cNvPicPr preferRelativeResize="0"/>
          <p:nvPr/>
        </p:nvPicPr>
        <p:blipFill rotWithShape="1">
          <a:blip r:embed="rId3">
            <a:alphaModFix/>
          </a:blip>
          <a:srcRect b="19039" l="22505" r="56977" t="26054"/>
          <a:stretch/>
        </p:blipFill>
        <p:spPr>
          <a:xfrm>
            <a:off x="13447" y="26894"/>
            <a:ext cx="3789316" cy="5378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838200" y="365126"/>
            <a:ext cx="5863046" cy="497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3959"/>
              <a:buFont typeface="Calibri"/>
              <a:buNone/>
            </a:pPr>
            <a:r>
              <a:rPr lang="es-PA" sz="3959">
                <a:solidFill>
                  <a:srgbClr val="525252"/>
                </a:solidFill>
              </a:rPr>
              <a:t>Programa de la webinar </a:t>
            </a:r>
            <a:endParaRPr sz="3959">
              <a:solidFill>
                <a:srgbClr val="525252"/>
              </a:solidFill>
            </a:endParaRPr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992777" y="1359174"/>
            <a:ext cx="5471160" cy="44577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</a:pPr>
            <a:r>
              <a:rPr lang="es-PA" sz="2400">
                <a:solidFill>
                  <a:schemeClr val="accent2"/>
                </a:solidFill>
              </a:rPr>
              <a:t>1. Introducción al Programa de Servicios Esenciales y su articulación con el Programa Regional Spotlight.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</a:pPr>
            <a:r>
              <a:rPr lang="es-PA" sz="2400">
                <a:solidFill>
                  <a:schemeClr val="accent2"/>
                </a:solidFill>
              </a:rPr>
              <a:t>2. Recursos disponibles de la Comunidad de Práctica de Servicios Esenciales: Curso virtual de servicios esenciales, plataforma web, ciclo de webinars.</a:t>
            </a:r>
            <a:endParaRPr sz="24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</a:pPr>
            <a:r>
              <a:rPr lang="es-PA" sz="2400">
                <a:solidFill>
                  <a:schemeClr val="accent2"/>
                </a:solidFill>
              </a:rPr>
              <a:t>3. Reacciones de los países que implementan PSE j.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</a:pPr>
            <a:r>
              <a:rPr lang="es-PA" sz="2400">
                <a:solidFill>
                  <a:schemeClr val="accent2"/>
                </a:solidFill>
              </a:rPr>
              <a:t>4. Resumen de acuerdos y cierre.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s-PA">
                <a:solidFill>
                  <a:schemeClr val="lt1"/>
                </a:solidFill>
              </a:rPr>
              <a:t> </a:t>
            </a:r>
            <a:endParaRPr/>
          </a:p>
          <a:p>
            <a:pPr indent="-4127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>
              <a:solidFill>
                <a:srgbClr val="3F3F3F"/>
              </a:solidFill>
            </a:endParaRPr>
          </a:p>
          <a:p>
            <a:pPr indent="-4127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>
              <a:solidFill>
                <a:srgbClr val="3F3F3F"/>
              </a:solidFill>
            </a:endParaRPr>
          </a:p>
        </p:txBody>
      </p:sp>
      <p:sp>
        <p:nvSpPr>
          <p:cNvPr id="92" name="Google Shape;92;p14"/>
          <p:cNvSpPr/>
          <p:nvPr/>
        </p:nvSpPr>
        <p:spPr>
          <a:xfrm>
            <a:off x="992777" y="862150"/>
            <a:ext cx="4807131" cy="117564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63937" y="1359174"/>
            <a:ext cx="5105400" cy="445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2"/>
          <p:cNvSpPr txBox="1"/>
          <p:nvPr>
            <p:ph type="title"/>
          </p:nvPr>
        </p:nvSpPr>
        <p:spPr>
          <a:xfrm>
            <a:off x="838199" y="148396"/>
            <a:ext cx="10722430" cy="9161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3959"/>
              <a:buFont typeface="Calibri"/>
              <a:buNone/>
            </a:pPr>
            <a:r>
              <a:rPr b="1" lang="es-PA" sz="3959">
                <a:solidFill>
                  <a:srgbClr val="3A3838"/>
                </a:solidFill>
              </a:rPr>
              <a:t>Ciclo de Webinars: Prevención y respuesta a la VBG </a:t>
            </a:r>
            <a:endParaRPr b="1" sz="3959">
              <a:solidFill>
                <a:srgbClr val="3A3838"/>
              </a:solidFill>
            </a:endParaRPr>
          </a:p>
        </p:txBody>
      </p:sp>
      <p:sp>
        <p:nvSpPr>
          <p:cNvPr id="243" name="Google Shape;243;p32"/>
          <p:cNvSpPr txBox="1"/>
          <p:nvPr>
            <p:ph idx="1" type="body"/>
          </p:nvPr>
        </p:nvSpPr>
        <p:spPr>
          <a:xfrm>
            <a:off x="472440" y="1487021"/>
            <a:ext cx="6480810" cy="52664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PA" sz="2000"/>
              <a:t>En respuesta al contexto de COVID-19 y ante la imposibilidad de realizar la reunión regional presencial de la Comunidad de Práctica. 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PA" sz="2000"/>
              <a:t>Se plantea un ciclo de Webinars denominado: Jueves de Aprendizaje en Comunidad. 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PA" sz="2000"/>
              <a:t>Los webinars están dirigidos a los países de Latinoamérica y El Caribe: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PA" sz="2000"/>
              <a:t>Instancias de Gobierno que trabajan en la prevención, atención y respuesta a la violencia contra mujeres y niñas. 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PA" sz="2000"/>
              <a:t>Organizaciones de Sociedad Civil.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PA" sz="2000"/>
              <a:t>Agencias del Sistema de las Naciones Unidas.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PA" sz="2000"/>
              <a:t>Se otorgará un certificado de participación a quienes participen en todos los webinars. 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PA" sz="2000"/>
              <a:t>Todos los temas tendrán una mirada en el contexto de COVID-19. </a:t>
            </a:r>
            <a:br>
              <a:rPr lang="es-PA" sz="2400"/>
            </a:br>
            <a:endParaRPr>
              <a:solidFill>
                <a:srgbClr val="3A3838"/>
              </a:solidFill>
            </a:endParaRPr>
          </a:p>
        </p:txBody>
      </p:sp>
      <p:sp>
        <p:nvSpPr>
          <p:cNvPr id="244" name="Google Shape;244;p32"/>
          <p:cNvSpPr/>
          <p:nvPr/>
        </p:nvSpPr>
        <p:spPr>
          <a:xfrm>
            <a:off x="838199" y="909525"/>
            <a:ext cx="4029094" cy="109183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5" name="Google Shape;245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53250" y="3486150"/>
            <a:ext cx="5238750" cy="337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3"/>
          <p:cNvSpPr txBox="1"/>
          <p:nvPr>
            <p:ph type="title"/>
          </p:nvPr>
        </p:nvSpPr>
        <p:spPr>
          <a:xfrm>
            <a:off x="838199" y="148396"/>
            <a:ext cx="5013961" cy="9161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4400"/>
              <a:buFont typeface="Calibri"/>
              <a:buNone/>
            </a:pPr>
            <a:r>
              <a:rPr b="1" lang="es-PA">
                <a:solidFill>
                  <a:srgbClr val="3A3838"/>
                </a:solidFill>
              </a:rPr>
              <a:t>Ciclo de Webinars</a:t>
            </a:r>
            <a:endParaRPr b="1">
              <a:solidFill>
                <a:srgbClr val="3A3838"/>
              </a:solidFill>
            </a:endParaRPr>
          </a:p>
        </p:txBody>
      </p:sp>
      <p:sp>
        <p:nvSpPr>
          <p:cNvPr id="251" name="Google Shape;251;p33"/>
          <p:cNvSpPr txBox="1"/>
          <p:nvPr>
            <p:ph idx="1" type="body"/>
          </p:nvPr>
        </p:nvSpPr>
        <p:spPr>
          <a:xfrm>
            <a:off x="733696" y="1371601"/>
            <a:ext cx="11022875" cy="4911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2400"/>
              <a:buAutoNum type="arabicPeriod"/>
            </a:pPr>
            <a:r>
              <a:rPr lang="es-PA" sz="2400">
                <a:solidFill>
                  <a:srgbClr val="3A3838"/>
                </a:solidFill>
              </a:rPr>
              <a:t>Rutas efectivas de atención a la violencia sexual contra niñas y adolescentes.         30 de Abril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2400"/>
              <a:buAutoNum type="arabicPeriod"/>
            </a:pPr>
            <a:r>
              <a:rPr lang="es-PA" sz="2400">
                <a:solidFill>
                  <a:srgbClr val="3A3838"/>
                </a:solidFill>
              </a:rPr>
              <a:t>Violencia contra mujeres y niñas indígenas, profundizando las respuestas desde la interculturalidad, lo comunitario y territorial. 7 de Mayo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2400"/>
              <a:buAutoNum type="arabicPeriod"/>
            </a:pPr>
            <a:r>
              <a:rPr lang="es-PA" sz="2400">
                <a:solidFill>
                  <a:srgbClr val="3A3838"/>
                </a:solidFill>
              </a:rPr>
              <a:t>Violencia contra mujeres y niñas con discapacidad profundizando las respuestas desde los modelos inclusivos. 14 de mayo.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2400"/>
              <a:buAutoNum type="arabicPeriod"/>
            </a:pPr>
            <a:r>
              <a:rPr lang="es-PA" sz="2400">
                <a:solidFill>
                  <a:srgbClr val="3A3838"/>
                </a:solidFill>
              </a:rPr>
              <a:t>Prácticas prometedoras y modelos replicables en el trabajo con hombres agresores. 21 de mayo. 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2400"/>
              <a:buAutoNum type="arabicPeriod"/>
            </a:pPr>
            <a:r>
              <a:rPr lang="es-PA" sz="2400">
                <a:solidFill>
                  <a:srgbClr val="3A3838"/>
                </a:solidFill>
              </a:rPr>
              <a:t>Presentación Guía Paso a Paso para la atención telefónica y servicios remotos de apoyo psicosocial a mujeres sobrevivientes de violencia de género. 28 de mayo.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2400"/>
              <a:buAutoNum type="arabicPeriod"/>
            </a:pPr>
            <a:r>
              <a:rPr lang="es-PA" sz="2400">
                <a:solidFill>
                  <a:srgbClr val="3A3838"/>
                </a:solidFill>
              </a:rPr>
              <a:t>Interrelación entre los servicios de atención a la violencia contra las mujeres y los sistemas de protección a la niñez. 4 de Junio. </a:t>
            </a:r>
            <a:endParaRPr/>
          </a:p>
          <a:p>
            <a:pPr indent="-3619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rgbClr val="3A3838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3A3838"/>
              </a:solidFill>
            </a:endParaRPr>
          </a:p>
        </p:txBody>
      </p:sp>
      <p:sp>
        <p:nvSpPr>
          <p:cNvPr id="252" name="Google Shape;252;p33"/>
          <p:cNvSpPr/>
          <p:nvPr/>
        </p:nvSpPr>
        <p:spPr>
          <a:xfrm>
            <a:off x="838199" y="909525"/>
            <a:ext cx="4029094" cy="109183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4"/>
          <p:cNvSpPr txBox="1"/>
          <p:nvPr>
            <p:ph type="ctrTitle"/>
          </p:nvPr>
        </p:nvSpPr>
        <p:spPr>
          <a:xfrm>
            <a:off x="3802763" y="3366291"/>
            <a:ext cx="7511399" cy="208937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Calibri"/>
              <a:buNone/>
            </a:pPr>
            <a:r>
              <a:rPr lang="es-PA" sz="3600">
                <a:solidFill>
                  <a:schemeClr val="accent6"/>
                </a:solidFill>
              </a:rPr>
              <a:t>3. Reacciones de los países que implementan PSE (2 a 3 minutos por país) para responder a las siguientes preguntas: </a:t>
            </a:r>
            <a:br>
              <a:rPr lang="es-PA" sz="3200">
                <a:solidFill>
                  <a:schemeClr val="accent2"/>
                </a:solidFill>
              </a:rPr>
            </a:br>
            <a:br>
              <a:rPr lang="es-PA" sz="2000">
                <a:solidFill>
                  <a:schemeClr val="accent2"/>
                </a:solidFill>
              </a:rPr>
            </a:br>
            <a:r>
              <a:rPr lang="es-PA" sz="1800">
                <a:solidFill>
                  <a:srgbClr val="3A3838"/>
                </a:solidFill>
              </a:rPr>
              <a:t>1.  </a:t>
            </a:r>
            <a:r>
              <a:rPr lang="es-PA" sz="1800"/>
              <a:t>Cómo el curso virtual puede ser parte de las herramientas de formación y desarrollo de capacidades de operadores de servicios esenciales en su país? Se ha pensado en alguna estrategia?</a:t>
            </a:r>
            <a:br>
              <a:rPr lang="es-PA" sz="1800"/>
            </a:br>
            <a:br>
              <a:rPr lang="es-PA" sz="1800"/>
            </a:br>
            <a:r>
              <a:rPr lang="es-PA" sz="1800"/>
              <a:t>2. Cuáles serían sus sugerencias para el funcionamiento efectivo de la Plataforma virtual de la Comunidad de Práctica de Servicios Esenciales y del curso virtual</a:t>
            </a:r>
            <a:r>
              <a:rPr lang="es-PA" sz="1400"/>
              <a:t>?</a:t>
            </a:r>
            <a:endParaRPr/>
          </a:p>
        </p:txBody>
      </p:sp>
      <p:pic>
        <p:nvPicPr>
          <p:cNvPr id="258" name="Google Shape;258;p34"/>
          <p:cNvPicPr preferRelativeResize="0"/>
          <p:nvPr/>
        </p:nvPicPr>
        <p:blipFill rotWithShape="1">
          <a:blip r:embed="rId3">
            <a:alphaModFix/>
          </a:blip>
          <a:srcRect b="19039" l="22505" r="56977" t="26054"/>
          <a:stretch/>
        </p:blipFill>
        <p:spPr>
          <a:xfrm>
            <a:off x="13447" y="26894"/>
            <a:ext cx="3789316" cy="5378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Google Shape;263;p3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9350" cy="66620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6"/>
          <p:cNvSpPr txBox="1"/>
          <p:nvPr>
            <p:ph type="ctrTitle"/>
          </p:nvPr>
        </p:nvSpPr>
        <p:spPr>
          <a:xfrm>
            <a:off x="3684494" y="1205492"/>
            <a:ext cx="8390965" cy="17997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6000"/>
              <a:buFont typeface="Calibri"/>
              <a:buNone/>
            </a:pPr>
            <a:r>
              <a:rPr lang="es-PA">
                <a:solidFill>
                  <a:srgbClr val="1E4E79"/>
                </a:solidFill>
              </a:rPr>
              <a:t>Comunidad de Práctica Servicios Esenciales </a:t>
            </a:r>
            <a:endParaRPr>
              <a:solidFill>
                <a:srgbClr val="1E4E79"/>
              </a:solidFill>
            </a:endParaRPr>
          </a:p>
        </p:txBody>
      </p:sp>
      <p:sp>
        <p:nvSpPr>
          <p:cNvPr id="269" name="Google Shape;269;p36"/>
          <p:cNvSpPr txBox="1"/>
          <p:nvPr>
            <p:ph idx="1" type="subTitle"/>
          </p:nvPr>
        </p:nvSpPr>
        <p:spPr>
          <a:xfrm>
            <a:off x="3684494" y="3296086"/>
            <a:ext cx="8307977" cy="11005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E0C39"/>
              </a:buClr>
              <a:buSzPts val="3200"/>
              <a:buNone/>
            </a:pPr>
            <a:r>
              <a:rPr lang="es-PA" sz="3200">
                <a:solidFill>
                  <a:srgbClr val="DE0C39"/>
                </a:solidFill>
              </a:rPr>
              <a:t>CURSO VIRTUAL EN ESPAÑOL DEL PAQUETE DE SERVICIOS ESENCIALES PARA MUJERES Y NIÑAS QUE SUFREN VIOLENCIA </a:t>
            </a:r>
            <a:endParaRPr sz="3200">
              <a:solidFill>
                <a:srgbClr val="DE0C39"/>
              </a:solidFill>
            </a:endParaRPr>
          </a:p>
        </p:txBody>
      </p:sp>
      <p:pic>
        <p:nvPicPr>
          <p:cNvPr id="270" name="Google Shape;270;p36"/>
          <p:cNvPicPr preferRelativeResize="0"/>
          <p:nvPr/>
        </p:nvPicPr>
        <p:blipFill rotWithShape="1">
          <a:blip r:embed="rId3">
            <a:alphaModFix/>
          </a:blip>
          <a:srcRect b="38530" l="0" r="0" t="24764"/>
          <a:stretch/>
        </p:blipFill>
        <p:spPr>
          <a:xfrm>
            <a:off x="6824190" y="5066513"/>
            <a:ext cx="5251269" cy="10842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30024" y="4759793"/>
            <a:ext cx="3532208" cy="1873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36"/>
          <p:cNvPicPr preferRelativeResize="0"/>
          <p:nvPr/>
        </p:nvPicPr>
        <p:blipFill rotWithShape="1">
          <a:blip r:embed="rId5">
            <a:alphaModFix/>
          </a:blip>
          <a:srcRect b="19039" l="22505" r="56977" t="26054"/>
          <a:stretch/>
        </p:blipFill>
        <p:spPr>
          <a:xfrm>
            <a:off x="13447" y="26894"/>
            <a:ext cx="3789316" cy="5378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838201" y="365125"/>
            <a:ext cx="620268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4400"/>
              <a:buFont typeface="Calibri"/>
              <a:buNone/>
            </a:pPr>
            <a:r>
              <a:rPr b="1" lang="es-PA">
                <a:solidFill>
                  <a:srgbClr val="1E4E79"/>
                </a:solidFill>
              </a:rPr>
              <a:t>Programa de servicios esenciales </a:t>
            </a:r>
            <a:endParaRPr b="1">
              <a:solidFill>
                <a:srgbClr val="1E4E79"/>
              </a:solidFill>
            </a:endParaRPr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838201" y="2008505"/>
            <a:ext cx="6202680" cy="36085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2800"/>
              <a:buChar char="•"/>
            </a:pPr>
            <a:r>
              <a:rPr lang="es-PA">
                <a:solidFill>
                  <a:srgbClr val="3A3838"/>
                </a:solidFill>
              </a:rPr>
              <a:t>El Programa Mundial de las Naciones Unidas Servicios Esenciales para mujeres y niñas que sufren violencia, es una iniciativa de colaboración entre UNFPA, ONU Mujeres, PNUD, UNODC y OMS , que tiene como objetivo mejorar el acceso de las mujeres a un conjunto de servicios esenciales coordinados, de calidad y multisectoriales.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33067" y="365125"/>
            <a:ext cx="4658933" cy="6114052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5"/>
          <p:cNvSpPr/>
          <p:nvPr/>
        </p:nvSpPr>
        <p:spPr>
          <a:xfrm>
            <a:off x="966651" y="1690688"/>
            <a:ext cx="5376455" cy="45719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838200" y="365126"/>
            <a:ext cx="6947263" cy="497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959"/>
              <a:buFont typeface="Calibri"/>
              <a:buNone/>
            </a:pPr>
            <a:r>
              <a:rPr b="1" lang="es-PA" sz="3959">
                <a:solidFill>
                  <a:srgbClr val="1E4E79"/>
                </a:solidFill>
              </a:rPr>
              <a:t>Por qué es necesario el PSE? </a:t>
            </a:r>
            <a:r>
              <a:rPr b="1" lang="es-PA" sz="1080">
                <a:solidFill>
                  <a:srgbClr val="1E4E79"/>
                </a:solidFill>
              </a:rPr>
              <a:t>(click en el video)</a:t>
            </a:r>
            <a:endParaRPr b="1" sz="1080">
              <a:solidFill>
                <a:srgbClr val="1E4E79"/>
              </a:solidFill>
            </a:endParaRPr>
          </a:p>
        </p:txBody>
      </p:sp>
      <p:pic>
        <p:nvPicPr>
          <p:cNvPr id="107" name="Google Shape;107;p16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38203" y="1057150"/>
            <a:ext cx="6947274" cy="482672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6"/>
          <p:cNvSpPr/>
          <p:nvPr/>
        </p:nvSpPr>
        <p:spPr>
          <a:xfrm>
            <a:off x="938210" y="795886"/>
            <a:ext cx="6847253" cy="66264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type="title"/>
          </p:nvPr>
        </p:nvSpPr>
        <p:spPr>
          <a:xfrm>
            <a:off x="195943" y="244932"/>
            <a:ext cx="11586753" cy="10842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959"/>
              <a:buFont typeface="Calibri"/>
              <a:buNone/>
            </a:pPr>
            <a:r>
              <a:rPr b="1" lang="es-PA" sz="3959">
                <a:solidFill>
                  <a:srgbClr val="1E4E79"/>
                </a:solidFill>
              </a:rPr>
              <a:t>El valor agregado del Paquete de Servicios Esenciales </a:t>
            </a:r>
            <a:endParaRPr b="1" sz="3959">
              <a:solidFill>
                <a:srgbClr val="1E4E79"/>
              </a:solidFill>
            </a:endParaRPr>
          </a:p>
        </p:txBody>
      </p:sp>
      <p:sp>
        <p:nvSpPr>
          <p:cNvPr id="114" name="Google Shape;114;p17"/>
          <p:cNvSpPr txBox="1"/>
          <p:nvPr>
            <p:ph idx="1" type="body"/>
          </p:nvPr>
        </p:nvSpPr>
        <p:spPr>
          <a:xfrm>
            <a:off x="536671" y="1601781"/>
            <a:ext cx="10905300" cy="48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2590"/>
              <a:buChar char="•"/>
            </a:pPr>
            <a:r>
              <a:rPr lang="es-PA" sz="2590">
                <a:solidFill>
                  <a:srgbClr val="3A3838"/>
                </a:solidFill>
              </a:rPr>
              <a:t>Propuesta multisectorial e interagencial: todos somos pieza clave.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2590"/>
              <a:buChar char="•"/>
            </a:pPr>
            <a:r>
              <a:rPr lang="es-PA" sz="2590">
                <a:solidFill>
                  <a:srgbClr val="3A3838"/>
                </a:solidFill>
              </a:rPr>
              <a:t>Principios centrados en las mujeres y las niñas.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2590"/>
              <a:buChar char="•"/>
            </a:pPr>
            <a:r>
              <a:rPr lang="es-PA" sz="2590">
                <a:solidFill>
                  <a:srgbClr val="3A3838"/>
                </a:solidFill>
              </a:rPr>
              <a:t>Proceso político y técnico para aprobación estándares internacionales con qué compararse.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2590"/>
              <a:buChar char="•"/>
            </a:pPr>
            <a:r>
              <a:rPr lang="es-PA" sz="2590">
                <a:solidFill>
                  <a:srgbClr val="3A3838"/>
                </a:solidFill>
              </a:rPr>
              <a:t>Acelerador de los esfuerzos que los países están haciendo de cara al ODS 5.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2590"/>
              <a:buChar char="•"/>
            </a:pPr>
            <a:r>
              <a:rPr lang="es-PA" sz="2590">
                <a:solidFill>
                  <a:srgbClr val="3A3838"/>
                </a:solidFill>
              </a:rPr>
              <a:t>Reconoce, no sustituye lo que los países hacen.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2590"/>
              <a:buChar char="•"/>
            </a:pPr>
            <a:r>
              <a:rPr lang="es-PA" sz="2590">
                <a:solidFill>
                  <a:srgbClr val="3A3838"/>
                </a:solidFill>
              </a:rPr>
              <a:t>Retoma orientaciones, recomendaciones internacionales para convertirlas en prácticas institucionales. 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solidFill>
                <a:srgbClr val="3A3838"/>
              </a:solidFill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1E4E79"/>
              </a:buClr>
              <a:buSzPts val="2590"/>
              <a:buNone/>
            </a:pPr>
            <a:r>
              <a:rPr lang="es-PA" sz="2590">
                <a:solidFill>
                  <a:srgbClr val="1E4E79"/>
                </a:solidFill>
              </a:rPr>
              <a:t>MEJORA LA ACCESIBILIDAD Y CALIDAD DE LOS SERVICIOS.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1E4E79"/>
              </a:buClr>
              <a:buSzPts val="2590"/>
              <a:buNone/>
            </a:pPr>
            <a:r>
              <a:rPr lang="es-PA" sz="2590">
                <a:solidFill>
                  <a:srgbClr val="1E4E79"/>
                </a:solidFill>
              </a:rPr>
              <a:t>BUSCA REDUCIR EL FEMINICIDIO Y LA REVICTIMIZACIÓN 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1E4E79"/>
              </a:buClr>
              <a:buSzPts val="2590"/>
              <a:buNone/>
            </a:pPr>
            <a:r>
              <a:rPr lang="es-PA" sz="2590">
                <a:solidFill>
                  <a:srgbClr val="1E4E79"/>
                </a:solidFill>
              </a:rPr>
              <a:t>DE LAS MUJERES Y NIÑAS.   </a:t>
            </a:r>
            <a:endParaRPr/>
          </a:p>
          <a:p>
            <a:pPr indent="-6413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  <a:p>
            <a:pPr indent="-6413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</p:txBody>
      </p:sp>
      <p:sp>
        <p:nvSpPr>
          <p:cNvPr id="115" name="Google Shape;115;p17"/>
          <p:cNvSpPr/>
          <p:nvPr/>
        </p:nvSpPr>
        <p:spPr>
          <a:xfrm>
            <a:off x="195944" y="1283433"/>
            <a:ext cx="6113417" cy="45719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838200" y="71213"/>
            <a:ext cx="10397490" cy="11436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4000"/>
              <a:buFont typeface="Calibri"/>
              <a:buNone/>
            </a:pPr>
            <a:r>
              <a:rPr b="1" lang="es-PA" sz="4000">
                <a:solidFill>
                  <a:srgbClr val="1E4E79"/>
                </a:solidFill>
              </a:rPr>
              <a:t>Algunos resultados… </a:t>
            </a:r>
            <a:endParaRPr b="1" sz="4000">
              <a:solidFill>
                <a:srgbClr val="1E4E79"/>
              </a:solidFill>
            </a:endParaRPr>
          </a:p>
        </p:txBody>
      </p:sp>
      <p:grpSp>
        <p:nvGrpSpPr>
          <p:cNvPr id="121" name="Google Shape;121;p18"/>
          <p:cNvGrpSpPr/>
          <p:nvPr/>
        </p:nvGrpSpPr>
        <p:grpSpPr>
          <a:xfrm>
            <a:off x="106407" y="2020333"/>
            <a:ext cx="11364685" cy="4122399"/>
            <a:chOff x="0" y="256243"/>
            <a:chExt cx="11364685" cy="4122399"/>
          </a:xfrm>
        </p:grpSpPr>
        <p:sp>
          <p:nvSpPr>
            <p:cNvPr id="122" name="Google Shape;122;p18"/>
            <p:cNvSpPr/>
            <p:nvPr/>
          </p:nvSpPr>
          <p:spPr>
            <a:xfrm>
              <a:off x="0" y="256243"/>
              <a:ext cx="2423577" cy="1715287"/>
            </a:xfrm>
            <a:prstGeom prst="roundRect">
              <a:avLst>
                <a:gd fmla="val 16667" name="adj"/>
              </a:avLst>
            </a:prstGeom>
            <a:blipFill rotWithShape="1">
              <a:blip r:embed="rId3">
                <a:alphaModFix/>
              </a:blip>
              <a:stretch>
                <a:fillRect b="-7999" l="0" r="0" t="-7998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8"/>
            <p:cNvSpPr/>
            <p:nvPr/>
          </p:nvSpPr>
          <p:spPr>
            <a:xfrm>
              <a:off x="3" y="2138817"/>
              <a:ext cx="2640292" cy="22398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8"/>
            <p:cNvSpPr txBox="1"/>
            <p:nvPr/>
          </p:nvSpPr>
          <p:spPr>
            <a:xfrm>
              <a:off x="3" y="2138817"/>
              <a:ext cx="2640292" cy="22398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20900" spcFirstLastPara="1" rIns="120900" wrap="square" tIns="1209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s-PA" sz="1700" u="none" cap="none" strike="noStrike">
                  <a:solidFill>
                    <a:srgbClr val="FFC000"/>
                  </a:solidFill>
                  <a:latin typeface="Calibri"/>
                  <a:ea typeface="Calibri"/>
                  <a:cs typeface="Calibri"/>
                  <a:sym typeface="Calibri"/>
                </a:rPr>
                <a:t>2016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None/>
              </a:pPr>
              <a:r>
                <a:rPr b="1" i="0" lang="es-PA" sz="1700" u="none" cap="none" strike="noStrike">
                  <a:solidFill>
                    <a:srgbClr val="FFC000"/>
                  </a:solidFill>
                  <a:latin typeface="Calibri"/>
                  <a:ea typeface="Calibri"/>
                  <a:cs typeface="Calibri"/>
                  <a:sym typeface="Calibri"/>
                </a:rPr>
                <a:t>PREPARACIÓN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None/>
              </a:pPr>
              <a:r>
                <a:rPr b="0" i="0" lang="es-PA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Difusión del programa</a:t>
              </a:r>
              <a:endPara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0" lang="es-PA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Países piloto: Perú y Guatemala</a:t>
              </a:r>
              <a:endParaRPr/>
            </a:p>
          </p:txBody>
        </p:sp>
        <p:sp>
          <p:nvSpPr>
            <p:cNvPr id="125" name="Google Shape;125;p18"/>
            <p:cNvSpPr/>
            <p:nvPr/>
          </p:nvSpPr>
          <p:spPr>
            <a:xfrm>
              <a:off x="3036635" y="611073"/>
              <a:ext cx="2386982" cy="1731495"/>
            </a:xfrm>
            <a:prstGeom prst="roundRect">
              <a:avLst>
                <a:gd fmla="val 16667" name="adj"/>
              </a:avLst>
            </a:prstGeom>
            <a:blipFill rotWithShape="1">
              <a:blip r:embed="rId4">
                <a:alphaModFix/>
              </a:blip>
              <a:stretch>
                <a:fillRect b="-3999" l="0" r="0" t="-3999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8"/>
            <p:cNvSpPr/>
            <p:nvPr/>
          </p:nvSpPr>
          <p:spPr>
            <a:xfrm>
              <a:off x="2980872" y="2474193"/>
              <a:ext cx="2640292" cy="17827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8"/>
            <p:cNvSpPr txBox="1"/>
            <p:nvPr/>
          </p:nvSpPr>
          <p:spPr>
            <a:xfrm>
              <a:off x="2980872" y="2474193"/>
              <a:ext cx="2640292" cy="17827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13775" spcFirstLastPara="1" rIns="113775" wrap="square" tIns="113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s-PA" sz="1600" u="none" cap="none" strike="noStrike">
                  <a:solidFill>
                    <a:srgbClr val="FFC000"/>
                  </a:solidFill>
                  <a:latin typeface="Calibri"/>
                  <a:ea typeface="Calibri"/>
                  <a:cs typeface="Calibri"/>
                  <a:sym typeface="Calibri"/>
                </a:rPr>
                <a:t>2017</a:t>
              </a:r>
              <a:endParaRPr b="1" i="0" sz="1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1" i="0" lang="es-PA" sz="1600" u="none" cap="none" strike="noStrike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rPr>
                <a:t>INICIO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0" lang="es-PA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Países voluntarios: UR/PAN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None/>
              </a:pPr>
              <a:r>
                <a:rPr b="0" i="0" lang="es-PA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1ra reunion regional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None/>
              </a:pPr>
              <a:r>
                <a:rPr b="0" i="0" lang="es-PA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Coordinación UN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18"/>
            <p:cNvSpPr/>
            <p:nvPr/>
          </p:nvSpPr>
          <p:spPr>
            <a:xfrm>
              <a:off x="5722346" y="564394"/>
              <a:ext cx="2640292" cy="1819161"/>
            </a:xfrm>
            <a:prstGeom prst="roundRect">
              <a:avLst>
                <a:gd fmla="val 16667" name="adj"/>
              </a:avLst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8"/>
            <p:cNvSpPr/>
            <p:nvPr/>
          </p:nvSpPr>
          <p:spPr>
            <a:xfrm>
              <a:off x="5875113" y="2515953"/>
              <a:ext cx="2640292" cy="18065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8"/>
            <p:cNvSpPr txBox="1"/>
            <p:nvPr/>
          </p:nvSpPr>
          <p:spPr>
            <a:xfrm>
              <a:off x="5875113" y="2515953"/>
              <a:ext cx="2640292" cy="18065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13775" spcFirstLastPara="1" rIns="113775" wrap="square" tIns="113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s-PA" sz="1600" u="none" cap="none" strike="noStrike">
                  <a:solidFill>
                    <a:srgbClr val="FFC000"/>
                  </a:solidFill>
                  <a:latin typeface="Calibri"/>
                  <a:ea typeface="Calibri"/>
                  <a:cs typeface="Calibri"/>
                  <a:sym typeface="Calibri"/>
                </a:rPr>
                <a:t>2018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1" i="0" lang="es-PA" sz="1600" u="none" cap="none" strike="noStrike">
                  <a:solidFill>
                    <a:srgbClr val="FFC000"/>
                  </a:solidFill>
                  <a:latin typeface="Calibri"/>
                  <a:ea typeface="Calibri"/>
                  <a:cs typeface="Calibri"/>
                  <a:sym typeface="Calibri"/>
                </a:rPr>
                <a:t>EXPANSION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0" lang="es-PA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Estrategia técnica y política para expandir el programa. 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18"/>
            <p:cNvSpPr/>
            <p:nvPr/>
          </p:nvSpPr>
          <p:spPr>
            <a:xfrm>
              <a:off x="9033937" y="882039"/>
              <a:ext cx="1648334" cy="943708"/>
            </a:xfrm>
            <a:prstGeom prst="roundRect">
              <a:avLst>
                <a:gd fmla="val 16667" name="adj"/>
              </a:avLst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8"/>
            <p:cNvSpPr/>
            <p:nvPr/>
          </p:nvSpPr>
          <p:spPr>
            <a:xfrm>
              <a:off x="8724393" y="2364887"/>
              <a:ext cx="2640292" cy="20137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8"/>
            <p:cNvSpPr txBox="1"/>
            <p:nvPr/>
          </p:nvSpPr>
          <p:spPr>
            <a:xfrm>
              <a:off x="8724393" y="2364887"/>
              <a:ext cx="2640292" cy="20137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20900" spcFirstLastPara="1" rIns="120900" wrap="square" tIns="1209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s-PA" sz="1700" u="none" cap="none" strike="noStrike">
                  <a:solidFill>
                    <a:srgbClr val="FFC000"/>
                  </a:solidFill>
                  <a:latin typeface="Calibri"/>
                  <a:ea typeface="Calibri"/>
                  <a:cs typeface="Calibri"/>
                  <a:sym typeface="Calibri"/>
                </a:rPr>
                <a:t>2019-2020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None/>
              </a:pPr>
              <a:r>
                <a:rPr b="1" i="0" lang="es-PA" sz="1700" u="none" cap="none" strike="noStrike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rPr>
                <a:t>CONSOLIDACION E INTERCAMBIO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None/>
              </a:pPr>
              <a:r>
                <a:rPr b="0" i="0" lang="es-PA" sz="1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Link con Spotlight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None/>
              </a:pPr>
              <a:r>
                <a:rPr b="0" i="0" lang="es-PA" sz="1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Curso virtual PSE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None/>
              </a:pPr>
              <a:r>
                <a:rPr b="0" i="0" lang="es-PA" sz="1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Comunidad de aprendizaje </a:t>
              </a:r>
              <a:endParaRPr/>
            </a:p>
          </p:txBody>
        </p:sp>
      </p:grpSp>
      <p:sp>
        <p:nvSpPr>
          <p:cNvPr id="134" name="Google Shape;134;p18"/>
          <p:cNvSpPr txBox="1"/>
          <p:nvPr/>
        </p:nvSpPr>
        <p:spPr>
          <a:xfrm>
            <a:off x="895351" y="1764090"/>
            <a:ext cx="1193074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PA" sz="32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32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8"/>
          <p:cNvSpPr txBox="1"/>
          <p:nvPr/>
        </p:nvSpPr>
        <p:spPr>
          <a:xfrm>
            <a:off x="4024449" y="1757256"/>
            <a:ext cx="1193074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A" sz="32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32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8"/>
          <p:cNvSpPr txBox="1"/>
          <p:nvPr/>
        </p:nvSpPr>
        <p:spPr>
          <a:xfrm>
            <a:off x="6729005" y="1731736"/>
            <a:ext cx="1193074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A" sz="32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32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8"/>
          <p:cNvSpPr txBox="1"/>
          <p:nvPr/>
        </p:nvSpPr>
        <p:spPr>
          <a:xfrm>
            <a:off x="9583784" y="1757256"/>
            <a:ext cx="370114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A" sz="32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sp>
        <p:nvSpPr>
          <p:cNvPr id="138" name="Google Shape;138;p18"/>
          <p:cNvSpPr/>
          <p:nvPr/>
        </p:nvSpPr>
        <p:spPr>
          <a:xfrm flipH="1" rot="10800000">
            <a:off x="895352" y="888274"/>
            <a:ext cx="4186100" cy="64366"/>
          </a:xfrm>
          <a:prstGeom prst="rect">
            <a:avLst/>
          </a:prstGeom>
          <a:solidFill>
            <a:srgbClr val="1E4E79"/>
          </a:solidFill>
          <a:ln cap="flat" cmpd="sng" w="12700">
            <a:solidFill>
              <a:srgbClr val="1E4E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9"/>
          <p:cNvSpPr txBox="1"/>
          <p:nvPr>
            <p:ph type="title"/>
          </p:nvPr>
        </p:nvSpPr>
        <p:spPr>
          <a:xfrm>
            <a:off x="838200" y="365126"/>
            <a:ext cx="7195457" cy="5100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40A24"/>
              </a:buClr>
              <a:buSzPts val="3959"/>
              <a:buFont typeface="Calibri"/>
              <a:buNone/>
            </a:pPr>
            <a:r>
              <a:rPr b="1" lang="es-PA" sz="3959">
                <a:solidFill>
                  <a:srgbClr val="A40A24"/>
                </a:solidFill>
              </a:rPr>
              <a:t>El Programa Regional Spotlight </a:t>
            </a:r>
            <a:endParaRPr b="1" sz="3959">
              <a:solidFill>
                <a:srgbClr val="A40A24"/>
              </a:solidFill>
            </a:endParaRPr>
          </a:p>
        </p:txBody>
      </p:sp>
      <p:pic>
        <p:nvPicPr>
          <p:cNvPr id="144" name="Google Shape;144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07086" y="1781806"/>
            <a:ext cx="3496640" cy="185463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9"/>
          <p:cNvSpPr/>
          <p:nvPr/>
        </p:nvSpPr>
        <p:spPr>
          <a:xfrm>
            <a:off x="953590" y="1045030"/>
            <a:ext cx="6126480" cy="52250"/>
          </a:xfrm>
          <a:prstGeom prst="rect">
            <a:avLst/>
          </a:prstGeom>
          <a:solidFill>
            <a:srgbClr val="A40A24"/>
          </a:solidFill>
          <a:ln cap="flat" cmpd="sng" w="12700">
            <a:solidFill>
              <a:srgbClr val="A40A2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07086" y="3152142"/>
            <a:ext cx="3621315" cy="203699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19"/>
          <p:cNvSpPr txBox="1"/>
          <p:nvPr/>
        </p:nvSpPr>
        <p:spPr>
          <a:xfrm>
            <a:off x="632971" y="1651277"/>
            <a:ext cx="6949440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una alianza global entre la Unión Europea (UE) y la Organización de Naciones Unidas (ONU) que se centra en eliminar la violencia contra las mujeres y las niñas (VCMN) y el femicidio/feminicidio.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programa conjunto regional Spotlight está siendo implementado por ONU Mujeres, PNUD y UNFPA. Tiene como objetivo promover estrategias efectivas para prevenir y dar respuesta integral a la violencia contra las niñas y mujeres y al feminicidio/femicidio en la región de América Latina y particularmente de Centro América.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Uno de los pilares de la iniciativa Spotlight aborda los servicios esenciales, articulándose con el  PSE, para garantizar el cumplimiento de los estándares internacionales y la mejora tanto de la capacidad de los proveedores de servicios como de la coordinación y cobertura de estos.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/>
          <p:nvPr/>
        </p:nvSpPr>
        <p:spPr>
          <a:xfrm>
            <a:off x="838200" y="365126"/>
            <a:ext cx="7404463" cy="679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A40A24"/>
              </a:buClr>
              <a:buSzPts val="3630"/>
              <a:buFont typeface="Calibri"/>
              <a:buNone/>
            </a:pPr>
            <a:r>
              <a:rPr b="1" lang="es-PA" sz="3630">
                <a:solidFill>
                  <a:srgbClr val="A40A24"/>
                </a:solidFill>
                <a:latin typeface="Calibri"/>
                <a:ea typeface="Calibri"/>
                <a:cs typeface="Calibri"/>
                <a:sym typeface="Calibri"/>
              </a:rPr>
              <a:t>Cómo se articulan el PSE y SPOTLIGHT ?</a:t>
            </a:r>
            <a:endParaRPr b="1" sz="3630">
              <a:solidFill>
                <a:srgbClr val="A40A2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0"/>
          <p:cNvSpPr/>
          <p:nvPr/>
        </p:nvSpPr>
        <p:spPr>
          <a:xfrm>
            <a:off x="953590" y="1045030"/>
            <a:ext cx="7119256" cy="45719"/>
          </a:xfrm>
          <a:prstGeom prst="rect">
            <a:avLst/>
          </a:prstGeom>
          <a:solidFill>
            <a:srgbClr val="A40A24"/>
          </a:solidFill>
          <a:ln cap="flat" cmpd="sng" w="12700">
            <a:solidFill>
              <a:srgbClr val="A40A2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4" name="Google Shape;154;p20"/>
          <p:cNvGrpSpPr/>
          <p:nvPr/>
        </p:nvGrpSpPr>
        <p:grpSpPr>
          <a:xfrm>
            <a:off x="3485364" y="1410548"/>
            <a:ext cx="4970899" cy="4970898"/>
            <a:chOff x="2647164" y="319798"/>
            <a:chExt cx="4970899" cy="4970898"/>
          </a:xfrm>
        </p:grpSpPr>
        <p:sp>
          <p:nvSpPr>
            <p:cNvPr id="155" name="Google Shape;155;p20"/>
            <p:cNvSpPr/>
            <p:nvPr/>
          </p:nvSpPr>
          <p:spPr>
            <a:xfrm>
              <a:off x="2647164" y="319798"/>
              <a:ext cx="2429344" cy="2429344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75707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20"/>
            <p:cNvSpPr txBox="1"/>
            <p:nvPr/>
          </p:nvSpPr>
          <p:spPr>
            <a:xfrm>
              <a:off x="3358702" y="1031336"/>
              <a:ext cx="1717806" cy="17178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8000" lIns="128000" spcFirstLastPara="1" rIns="128000" wrap="square" tIns="128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PA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Curso virtual en español del PSE </a:t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20"/>
            <p:cNvSpPr/>
            <p:nvPr/>
          </p:nvSpPr>
          <p:spPr>
            <a:xfrm rot="5400000">
              <a:off x="5188719" y="319798"/>
              <a:ext cx="2429344" cy="2429344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A40A2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20"/>
            <p:cNvSpPr txBox="1"/>
            <p:nvPr/>
          </p:nvSpPr>
          <p:spPr>
            <a:xfrm>
              <a:off x="5188719" y="1031336"/>
              <a:ext cx="1717806" cy="17178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8000" lIns="128000" spcFirstLastPara="1" rIns="128000" wrap="square" tIns="128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PA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Comunidad de Práctica de Servicios Esenciales</a:t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20"/>
            <p:cNvSpPr/>
            <p:nvPr/>
          </p:nvSpPr>
          <p:spPr>
            <a:xfrm rot="10800000">
              <a:off x="5188719" y="2861352"/>
              <a:ext cx="2429344" cy="2429344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EC0E3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20"/>
            <p:cNvSpPr txBox="1"/>
            <p:nvPr/>
          </p:nvSpPr>
          <p:spPr>
            <a:xfrm>
              <a:off x="5188719" y="2861352"/>
              <a:ext cx="1717806" cy="17178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8000" lIns="128000" spcFirstLastPara="1" rIns="128000" wrap="square" tIns="128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PA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Sistematización prácticas prometedoras y modelos replicables  </a:t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20"/>
            <p:cNvSpPr/>
            <p:nvPr/>
          </p:nvSpPr>
          <p:spPr>
            <a:xfrm rot="-5400000">
              <a:off x="2647164" y="2861352"/>
              <a:ext cx="2429344" cy="2429344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62061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20"/>
            <p:cNvSpPr txBox="1"/>
            <p:nvPr/>
          </p:nvSpPr>
          <p:spPr>
            <a:xfrm>
              <a:off x="3358702" y="2861352"/>
              <a:ext cx="1717806" cy="17178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8000" lIns="128000" spcFirstLastPara="1" rIns="128000" wrap="square" tIns="128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PA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Formación de formadores en el manejo clínico a la VBG del sector salud</a:t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20"/>
            <p:cNvSpPr/>
            <p:nvPr/>
          </p:nvSpPr>
          <p:spPr>
            <a:xfrm>
              <a:off x="4844145" y="2449283"/>
              <a:ext cx="576938" cy="431404"/>
            </a:xfrm>
            <a:custGeom>
              <a:rect b="b" l="l" r="r" t="t"/>
              <a:pathLst>
                <a:path extrusionOk="0" h="120000" w="120000">
                  <a:moveTo>
                    <a:pt x="5608" y="60000"/>
                  </a:moveTo>
                  <a:lnTo>
                    <a:pt x="5608" y="60000"/>
                  </a:lnTo>
                  <a:cubicBezTo>
                    <a:pt x="5608" y="34962"/>
                    <a:pt x="23926" y="13409"/>
                    <a:pt x="49365" y="8513"/>
                  </a:cubicBezTo>
                  <a:cubicBezTo>
                    <a:pt x="74804" y="3618"/>
                    <a:pt x="100285" y="16743"/>
                    <a:pt x="110233" y="39866"/>
                  </a:cubicBezTo>
                  <a:lnTo>
                    <a:pt x="114845" y="39866"/>
                  </a:lnTo>
                  <a:lnTo>
                    <a:pt x="108784" y="60000"/>
                  </a:lnTo>
                  <a:lnTo>
                    <a:pt x="92412" y="39866"/>
                  </a:lnTo>
                  <a:lnTo>
                    <a:pt x="96425" y="39866"/>
                  </a:lnTo>
                  <a:lnTo>
                    <a:pt x="96425" y="39866"/>
                  </a:lnTo>
                  <a:cubicBezTo>
                    <a:pt x="86118" y="25800"/>
                    <a:pt x="66358" y="19334"/>
                    <a:pt x="47928" y="23996"/>
                  </a:cubicBezTo>
                  <a:cubicBezTo>
                    <a:pt x="29498" y="28657"/>
                    <a:pt x="16824" y="43328"/>
                    <a:pt x="16824" y="60000"/>
                  </a:cubicBezTo>
                  <a:close/>
                </a:path>
              </a:pathLst>
            </a:custGeom>
            <a:solidFill>
              <a:srgbClr val="B3CAE7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20"/>
            <p:cNvSpPr/>
            <p:nvPr/>
          </p:nvSpPr>
          <p:spPr>
            <a:xfrm rot="10800000">
              <a:off x="4846317" y="2749406"/>
              <a:ext cx="572594" cy="392208"/>
            </a:xfrm>
            <a:custGeom>
              <a:rect b="b" l="l" r="r" t="t"/>
              <a:pathLst>
                <a:path extrusionOk="0" h="120000" w="120000">
                  <a:moveTo>
                    <a:pt x="5137" y="60000"/>
                  </a:moveTo>
                  <a:lnTo>
                    <a:pt x="5137" y="60000"/>
                  </a:lnTo>
                  <a:cubicBezTo>
                    <a:pt x="5137" y="35322"/>
                    <a:pt x="23099" y="13975"/>
                    <a:pt x="48294" y="8709"/>
                  </a:cubicBezTo>
                  <a:cubicBezTo>
                    <a:pt x="73489" y="3443"/>
                    <a:pt x="99115" y="15681"/>
                    <a:pt x="109867" y="38112"/>
                  </a:cubicBezTo>
                  <a:lnTo>
                    <a:pt x="113721" y="38112"/>
                  </a:lnTo>
                  <a:lnTo>
                    <a:pt x="109725" y="60000"/>
                  </a:lnTo>
                  <a:lnTo>
                    <a:pt x="93172" y="38112"/>
                  </a:lnTo>
                  <a:lnTo>
                    <a:pt x="96205" y="38112"/>
                  </a:lnTo>
                  <a:cubicBezTo>
                    <a:pt x="84906" y="24892"/>
                    <a:pt x="64755" y="19314"/>
                    <a:pt x="46329" y="24306"/>
                  </a:cubicBezTo>
                  <a:cubicBezTo>
                    <a:pt x="27903" y="29298"/>
                    <a:pt x="15412" y="43719"/>
                    <a:pt x="15412" y="60000"/>
                  </a:cubicBezTo>
                  <a:close/>
                </a:path>
              </a:pathLst>
            </a:custGeom>
            <a:solidFill>
              <a:srgbClr val="B3CAE7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1"/>
          <p:cNvSpPr txBox="1"/>
          <p:nvPr>
            <p:ph type="ctrTitle"/>
          </p:nvPr>
        </p:nvSpPr>
        <p:spPr>
          <a:xfrm>
            <a:off x="3801035" y="2942852"/>
            <a:ext cx="8390965" cy="17997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10"/>
              <a:buFont typeface="Calibri"/>
              <a:buNone/>
            </a:pPr>
            <a:r>
              <a:rPr lang="es-PA" sz="4410">
                <a:solidFill>
                  <a:schemeClr val="accent2"/>
                </a:solidFill>
              </a:rPr>
              <a:t>2. Comunidad de Práctica de Servicios Esenciales </a:t>
            </a:r>
            <a:br>
              <a:rPr lang="es-PA" sz="4410">
                <a:solidFill>
                  <a:schemeClr val="accent2"/>
                </a:solidFill>
              </a:rPr>
            </a:br>
            <a:br>
              <a:rPr lang="es-PA" sz="4410">
                <a:solidFill>
                  <a:schemeClr val="accent2"/>
                </a:solidFill>
              </a:rPr>
            </a:br>
            <a:r>
              <a:rPr lang="es-PA" sz="4410">
                <a:solidFill>
                  <a:schemeClr val="accent2"/>
                </a:solidFill>
              </a:rPr>
              <a:t>Recursos disponibles: </a:t>
            </a:r>
            <a:br>
              <a:rPr lang="es-PA" sz="5400">
                <a:solidFill>
                  <a:schemeClr val="accent2"/>
                </a:solidFill>
              </a:rPr>
            </a:br>
            <a:r>
              <a:rPr lang="es-PA" sz="3600">
                <a:solidFill>
                  <a:srgbClr val="757070"/>
                </a:solidFill>
              </a:rPr>
              <a:t>- Curso virtual de servicios esenciales</a:t>
            </a:r>
            <a:br>
              <a:rPr lang="es-PA" sz="3600">
                <a:solidFill>
                  <a:srgbClr val="757070"/>
                </a:solidFill>
              </a:rPr>
            </a:br>
            <a:r>
              <a:rPr lang="es-PA" sz="3600">
                <a:solidFill>
                  <a:srgbClr val="757070"/>
                </a:solidFill>
              </a:rPr>
              <a:t>- Plataforma virtual</a:t>
            </a:r>
            <a:br>
              <a:rPr lang="es-PA" sz="3600">
                <a:solidFill>
                  <a:srgbClr val="757070"/>
                </a:solidFill>
              </a:rPr>
            </a:br>
            <a:r>
              <a:rPr lang="es-PA" sz="3600">
                <a:solidFill>
                  <a:srgbClr val="757070"/>
                </a:solidFill>
              </a:rPr>
              <a:t>- Ciclo de webinars</a:t>
            </a:r>
            <a:endParaRPr sz="3600">
              <a:solidFill>
                <a:srgbClr val="757070"/>
              </a:solidFill>
            </a:endParaRPr>
          </a:p>
        </p:txBody>
      </p:sp>
      <p:pic>
        <p:nvPicPr>
          <p:cNvPr id="170" name="Google Shape;170;p21"/>
          <p:cNvPicPr preferRelativeResize="0"/>
          <p:nvPr/>
        </p:nvPicPr>
        <p:blipFill rotWithShape="1">
          <a:blip r:embed="rId3">
            <a:alphaModFix/>
          </a:blip>
          <a:srcRect b="19039" l="22505" r="56977" t="26054"/>
          <a:stretch/>
        </p:blipFill>
        <p:spPr>
          <a:xfrm>
            <a:off x="13447" y="26894"/>
            <a:ext cx="3789316" cy="5378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