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7010400" cy="92964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0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1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2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2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3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5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6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7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8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9:notes"/>
          <p:cNvSpPr/>
          <p:nvPr>
            <p:ph idx="2" type="sldImg"/>
          </p:nvPr>
        </p:nvSpPr>
        <p:spPr>
          <a:xfrm>
            <a:off x="406400" y="696913"/>
            <a:ext cx="61991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0" y="0"/>
            <a:ext cx="9144000" cy="3352801"/>
          </a:xfrm>
          <a:prstGeom prst="rect">
            <a:avLst/>
          </a:prstGeom>
          <a:solidFill>
            <a:srgbClr val="D8D8D8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4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4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4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i="0" lang="es-ES" sz="3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Violencia Sexual contra Niñas y 	Adolescentes, un análisis desde el 	contexto de COVID-19</a:t>
            </a:r>
            <a:r>
              <a:rPr b="1" i="0" lang="es-ES" sz="3200" u="none" cap="none" strike="noStrike">
                <a:solidFill>
                  <a:srgbClr val="FD780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3200" u="none" cap="none" strike="noStrike">
              <a:solidFill>
                <a:srgbClr val="FD780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/>
        </p:nvSpPr>
        <p:spPr>
          <a:xfrm>
            <a:off x="1356582" y="3955763"/>
            <a:ext cx="302622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600" u="none" cap="none" strike="noStrik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Seminario web 30 de Abril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600" u="none" cap="none" strike="noStrike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9:00 a 11:00 am. </a:t>
            </a:r>
            <a:endParaRPr b="1" i="0" sz="1600" u="none" cap="none" strike="noStrik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3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44964" y="3320565"/>
            <a:ext cx="3436883" cy="18229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280169" y="124495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-ES" sz="1800">
                <a:solidFill>
                  <a:srgbClr val="660033"/>
                </a:solidFill>
              </a:rPr>
              <a:t>Proteccion de las niñas del ciberacoso y otras formas de violencia cibernética: </a:t>
            </a:r>
            <a:br>
              <a:rPr lang="es-ES" sz="1800"/>
            </a:br>
            <a:r>
              <a:rPr lang="es-ES" sz="1800"/>
              <a:t>1. Es necesario adoptar medidas de protección para evitar el acoso y la intimidación a través de Internet y otros tipos de violencia cibernética en las plataformas en línea. </a:t>
            </a:r>
            <a:br>
              <a:rPr lang="es-ES" sz="1800"/>
            </a:br>
            <a:r>
              <a:rPr lang="es-ES" sz="1800"/>
              <a:t>2. Es importante redoblar esfuerzos para el control de redes dedicadas a la explotación sexual, la trata y tráfico de personas y otras formas de abuso sexual a través de plataformas virtuales. </a:t>
            </a:r>
            <a:br>
              <a:rPr lang="es-ES" sz="1800"/>
            </a:br>
            <a:r>
              <a:rPr lang="es-ES" sz="1800"/>
              <a:t>3. Poner todos los esfuerzos para que los espacios virtuales sean espacios seguros para niñas y adolescentes.</a:t>
            </a:r>
            <a:br>
              <a:rPr lang="es-ES" sz="1800"/>
            </a:br>
            <a:r>
              <a:rPr lang="es-ES" sz="1800"/>
              <a:t>4. Desarrollar campañas de sensibilización e información orientadas a adolescentes, niños y niñas sobre los riesgos de la ciber-violencia y explotación sexual en línea y también orientadas a padres, madres y cuidadores.</a:t>
            </a:r>
            <a:br>
              <a:rPr lang="es-ES" sz="1800"/>
            </a:br>
            <a:br>
              <a:rPr lang="es-ES" sz="1800"/>
            </a:br>
            <a:br>
              <a:rPr lang="es-ES" sz="1800"/>
            </a:br>
            <a:b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800"/>
          </a:p>
        </p:txBody>
      </p:sp>
      <p:sp>
        <p:nvSpPr>
          <p:cNvPr id="99" name="Google Shape;99;p18"/>
          <p:cNvSpPr txBox="1"/>
          <p:nvPr/>
        </p:nvSpPr>
        <p:spPr>
          <a:xfrm>
            <a:off x="280169" y="72885"/>
            <a:ext cx="8751536" cy="11981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ES" sz="2800" u="none" cap="none" strike="noStrike">
                <a:solidFill>
                  <a:srgbClr val="91A000"/>
                </a:solidFill>
                <a:latin typeface="Arial"/>
                <a:ea typeface="Arial"/>
                <a:cs typeface="Arial"/>
                <a:sym typeface="Arial"/>
              </a:rPr>
              <a:t>Recomendaciones para mejorar la respuesta a la violencia sexual contra niñas y adolescentes  </a:t>
            </a:r>
            <a:endParaRPr b="0" i="0" sz="2800" u="none" cap="none" strike="noStrike">
              <a:solidFill>
                <a:srgbClr val="91A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280169" y="1359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-ES" sz="1800">
                <a:solidFill>
                  <a:srgbClr val="660033"/>
                </a:solidFill>
              </a:rPr>
              <a:t>Medidas socioeconómicas en el mediano y largo plazo:</a:t>
            </a:r>
            <a:br>
              <a:rPr b="1" lang="es-ES" sz="1800">
                <a:solidFill>
                  <a:srgbClr val="660033"/>
                </a:solidFill>
              </a:rPr>
            </a:br>
            <a:br>
              <a:rPr lang="es-ES" sz="1800"/>
            </a:br>
            <a:r>
              <a:rPr lang="es-ES" sz="1800"/>
              <a:t>1. Garantizar que el empoderamiento económico y las estrategias de subsistencia incluyan a las mujeres, jóvenes y adolescentes. </a:t>
            </a:r>
            <a:br>
              <a:rPr lang="es-ES" sz="1800"/>
            </a:br>
            <a:r>
              <a:rPr lang="es-ES" sz="1800"/>
              <a:t>2. Asegurar que los sistemas familiares no se vean devastados y que los sistemas de protección social incluyan a la diversidad de familias en situación de pobreza, asinamiento, aislamiento, de pueblos indígenas, afrodescendientes, con personas con discapacidad, etc. Para que las niñas y adolescentes, no se vean en riesgos de dejar la escuela, unirse o casarse o dejar sus proyectos de vida para asumir otras responsabilidades. </a:t>
            </a:r>
            <a:br>
              <a:rPr lang="es-ES" sz="1800"/>
            </a:br>
            <a:br>
              <a:rPr lang="es-ES" sz="1800"/>
            </a:br>
            <a:br>
              <a:rPr lang="es-ES" sz="1800"/>
            </a:br>
            <a:b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800"/>
          </a:p>
        </p:txBody>
      </p:sp>
      <p:sp>
        <p:nvSpPr>
          <p:cNvPr id="105" name="Google Shape;105;p19"/>
          <p:cNvSpPr txBox="1"/>
          <p:nvPr/>
        </p:nvSpPr>
        <p:spPr>
          <a:xfrm>
            <a:off x="280169" y="161245"/>
            <a:ext cx="8751536" cy="11981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ES" sz="2800" u="none" cap="none" strike="noStrike">
                <a:solidFill>
                  <a:srgbClr val="91A000"/>
                </a:solidFill>
                <a:latin typeface="Arial"/>
                <a:ea typeface="Arial"/>
                <a:cs typeface="Arial"/>
                <a:sym typeface="Arial"/>
              </a:rPr>
              <a:t>Recomendaciones para mejorar la respuesta a la violencia sexual contra niñas y adolescentes  </a:t>
            </a:r>
            <a:endParaRPr b="0" i="0" sz="2800" u="none" cap="none" strike="noStrike">
              <a:solidFill>
                <a:srgbClr val="91A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ctrTitle"/>
          </p:nvPr>
        </p:nvSpPr>
        <p:spPr>
          <a:xfrm>
            <a:off x="2068319" y="2189747"/>
            <a:ext cx="5836429" cy="8961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s-ES">
                <a:solidFill>
                  <a:schemeClr val="accent5"/>
                </a:solidFill>
              </a:rPr>
              <a:t>Gracias</a:t>
            </a:r>
            <a:endParaRPr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type="title"/>
          </p:nvPr>
        </p:nvSpPr>
        <p:spPr>
          <a:xfrm>
            <a:off x="280169" y="161244"/>
            <a:ext cx="8602574" cy="1449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ES">
                <a:solidFill>
                  <a:srgbClr val="FD780B"/>
                </a:solidFill>
              </a:rPr>
              <a:t>Quedarse en casa para prevenir el COVID-19, conlleva un riesgo para las niñas y adolescentes</a:t>
            </a:r>
            <a:endParaRPr>
              <a:solidFill>
                <a:srgbClr val="FD780B"/>
              </a:solidFill>
            </a:endParaRPr>
          </a:p>
        </p:txBody>
      </p:sp>
      <p:sp>
        <p:nvSpPr>
          <p:cNvPr id="44" name="Google Shape;44;p10"/>
          <p:cNvSpPr/>
          <p:nvPr/>
        </p:nvSpPr>
        <p:spPr>
          <a:xfrm>
            <a:off x="388883" y="1548023"/>
            <a:ext cx="8019393" cy="63062"/>
          </a:xfrm>
          <a:prstGeom prst="rect">
            <a:avLst/>
          </a:prstGeom>
          <a:solidFill>
            <a:srgbClr val="FD780B"/>
          </a:solidFill>
          <a:ln cap="flat" cmpd="sng" w="25400">
            <a:solidFill>
              <a:srgbClr val="FD78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0"/>
          <p:cNvSpPr txBox="1"/>
          <p:nvPr/>
        </p:nvSpPr>
        <p:spPr>
          <a:xfrm>
            <a:off x="280169" y="1377033"/>
            <a:ext cx="8462778" cy="1323439"/>
          </a:xfrm>
          <a:prstGeom prst="rect">
            <a:avLst/>
          </a:prstGeom>
          <a:solidFill>
            <a:srgbClr val="00717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Las estadísticas sobre temas de violencia basada en género y particularmente de violencia sexual, demuestran que la mayor parte de los agresores están en casa o en entornos cercanos a las niñas y adolescentes. 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0"/>
          <p:cNvSpPr txBox="1"/>
          <p:nvPr/>
        </p:nvSpPr>
        <p:spPr>
          <a:xfrm>
            <a:off x="280169" y="2892723"/>
            <a:ext cx="8462778" cy="1023538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 alto porcentaje de niñas y adolescentes pueden estar conviviendo diariamente con sus agresores (papás, padrastros, hermanos, primos, tíos, vecinos).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0"/>
          <p:cNvSpPr txBox="1"/>
          <p:nvPr/>
        </p:nvSpPr>
        <p:spPr>
          <a:xfrm>
            <a:off x="280169" y="4108512"/>
            <a:ext cx="8462778" cy="70788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ruptura de las redes sociales de apoyo también puede aumentar el riesgo de las niñas y adolescentes a sufrir diversas formas de violencia.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280169" y="161244"/>
            <a:ext cx="8602574" cy="1449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ES">
                <a:solidFill>
                  <a:srgbClr val="FD780B"/>
                </a:solidFill>
              </a:rPr>
              <a:t>Quedarse en casa para prevenir el COVID-19, conlleva un riesgo para las niñas y adolescentes</a:t>
            </a:r>
            <a:endParaRPr/>
          </a:p>
        </p:txBody>
      </p:sp>
      <p:sp>
        <p:nvSpPr>
          <p:cNvPr id="53" name="Google Shape;53;p11"/>
          <p:cNvSpPr/>
          <p:nvPr/>
        </p:nvSpPr>
        <p:spPr>
          <a:xfrm>
            <a:off x="388883" y="1548023"/>
            <a:ext cx="8019393" cy="63062"/>
          </a:xfrm>
          <a:prstGeom prst="rect">
            <a:avLst/>
          </a:prstGeom>
          <a:solidFill>
            <a:srgbClr val="FD780B"/>
          </a:solidFill>
          <a:ln cap="flat" cmpd="sng" w="25400">
            <a:solidFill>
              <a:srgbClr val="FD78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1"/>
          <p:cNvSpPr txBox="1"/>
          <p:nvPr/>
        </p:nvSpPr>
        <p:spPr>
          <a:xfrm>
            <a:off x="512003" y="1665625"/>
            <a:ext cx="3405352" cy="3170099"/>
          </a:xfrm>
          <a:prstGeom prst="rect">
            <a:avLst/>
          </a:prstGeom>
          <a:solidFill>
            <a:srgbClr val="91A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Para muchas niñas y adolescentes no ir a la escuela es un factor de riesgo, ya que no cuentan con un entorno que podría ser protector para detectar la violencia y poder acompañar en los procesos de denuncia y apoyo psicosocial.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1"/>
          <p:cNvSpPr txBox="1"/>
          <p:nvPr/>
        </p:nvSpPr>
        <p:spPr>
          <a:xfrm>
            <a:off x="4398579" y="1665625"/>
            <a:ext cx="4484164" cy="3170099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esto se suma el limitado acceso a servicios de atención a la violencia sexual por parte de las niñas y adolescentes, pues muchas veces no tienen acceso a un teléfono con saldo o a un teléfono inteligente para denunciar desde su casa. Y en algunos casos cuando buscan acercarse, no encuentren respuestas adecuadas</a:t>
            </a: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>
            <a:off x="280169" y="16124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ES">
                <a:solidFill>
                  <a:srgbClr val="FD780B"/>
                </a:solidFill>
              </a:rPr>
              <a:t>Quedarse en casa para prevenir el COVID-19, conlleva un riesgo para las niñas y adolescentes</a:t>
            </a:r>
            <a:endParaRPr/>
          </a:p>
        </p:txBody>
      </p:sp>
      <p:sp>
        <p:nvSpPr>
          <p:cNvPr id="61" name="Google Shape;61;p12"/>
          <p:cNvSpPr/>
          <p:nvPr/>
        </p:nvSpPr>
        <p:spPr>
          <a:xfrm>
            <a:off x="388883" y="1124606"/>
            <a:ext cx="8019393" cy="63062"/>
          </a:xfrm>
          <a:prstGeom prst="rect">
            <a:avLst/>
          </a:prstGeom>
          <a:solidFill>
            <a:srgbClr val="FD780B"/>
          </a:solidFill>
          <a:ln cap="flat" cmpd="sng" w="25400">
            <a:solidFill>
              <a:srgbClr val="FD78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2"/>
          <p:cNvSpPr/>
          <p:nvPr/>
        </p:nvSpPr>
        <p:spPr>
          <a:xfrm>
            <a:off x="814551" y="1653262"/>
            <a:ext cx="7473106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Además, de la violencia sexual y el abuso sexual incestuoso, otras formas de violencia pueden afectar a niñas y adolescentes, tanto durante la crisis de COVID-19 como también posterior a la crisis, como ser la explotación sexual, la trata y tráfico y otras prácticas nocivas como los Matrimonios y Uniones Infantiles Forzadas.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crisis sanitarias anteriores, como por ejemplo la crisis del ébola (2014 – 2016) se tiene evidencia de que las tasas de abuso, incluido el abuso sexual y los embarazos en adolescentes se incrementaron. 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title"/>
          </p:nvPr>
        </p:nvSpPr>
        <p:spPr>
          <a:xfrm>
            <a:off x="280169" y="16124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ES">
                <a:solidFill>
                  <a:srgbClr val="FD780B"/>
                </a:solidFill>
              </a:rPr>
              <a:t>Quedarse en casa para prevenir el COVID-19, conlleva un riesgo para las niñas y adolescentes</a:t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388883" y="1124606"/>
            <a:ext cx="8019393" cy="63062"/>
          </a:xfrm>
          <a:prstGeom prst="rect">
            <a:avLst/>
          </a:prstGeom>
          <a:solidFill>
            <a:srgbClr val="FD780B"/>
          </a:solidFill>
          <a:ln cap="flat" cmpd="sng" w="25400">
            <a:solidFill>
              <a:srgbClr val="FD780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541835" y="1396588"/>
            <a:ext cx="7986218" cy="3077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efectos de la crisis de COVID-19 pueden generar la pérdida de ingresos familiares, el aumento de situaciones de presión y estrés, sumados a relaciones de poder abusivas y a la falta de acceso a la educación y a entornos seguros.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Todos estos elementos pueden tener una incidencia en el incremento de casos y en el subregistro de los mismos, por la falta de acceso a servicios, dejando en desprotección a las niñas y adolescentes.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280169" y="118930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-ES" sz="1800">
                <a:solidFill>
                  <a:srgbClr val="660033"/>
                </a:solidFill>
                <a:latin typeface="Roboto"/>
                <a:ea typeface="Roboto"/>
                <a:cs typeface="Roboto"/>
                <a:sym typeface="Roboto"/>
              </a:rPr>
              <a:t>Servicios disponibles: </a:t>
            </a:r>
            <a:br>
              <a:rPr b="1" lang="es-ES" sz="1800">
                <a:solidFill>
                  <a:srgbClr val="660033"/>
                </a:solidFill>
                <a:latin typeface="Roboto"/>
                <a:ea typeface="Roboto"/>
                <a:cs typeface="Roboto"/>
                <a:sym typeface="Roboto"/>
              </a:rPr>
            </a:br>
            <a:b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s-ES" sz="1800">
                <a:solidFill>
                  <a:srgbClr val="171717"/>
                </a:solidFill>
                <a:latin typeface="Roboto"/>
                <a:ea typeface="Roboto"/>
                <a:cs typeface="Roboto"/>
                <a:sym typeface="Roboto"/>
              </a:rPr>
              <a:t>1. </a:t>
            </a:r>
            <a:r>
              <a:rPr lang="es-ES" sz="1800">
                <a:solidFill>
                  <a:srgbClr val="171717"/>
                </a:solidFill>
              </a:rPr>
              <a:t>Brindar e invertir en los servicios para prevenir y responder a la violencia contra las mujeres, niñas, niños y adolescentes, que deben ser considerados servicios esenciales durante la respuesta al COVID 19.</a:t>
            </a:r>
            <a:br>
              <a:rPr lang="es-ES" sz="1800">
                <a:solidFill>
                  <a:srgbClr val="171717"/>
                </a:solidFill>
              </a:rPr>
            </a:br>
            <a:r>
              <a:rPr lang="es-ES" sz="1800">
                <a:solidFill>
                  <a:srgbClr val="171717"/>
                </a:solidFill>
              </a:rPr>
              <a:t>2. </a:t>
            </a:r>
            <a:r>
              <a:rPr lang="es-ES" sz="1800">
                <a:solidFill>
                  <a:srgbClr val="171717"/>
                </a:solidFill>
                <a:latin typeface="Roboto"/>
                <a:ea typeface="Roboto"/>
                <a:cs typeface="Roboto"/>
                <a:sym typeface="Roboto"/>
              </a:rPr>
              <a:t>Incluir en la formación del personal de salud, educación y servicios de protección infantil los riesgos asociados al COVID-19, incluida la prevención de los abusos, la explotación sexual y los MIUTF.</a:t>
            </a:r>
            <a:br>
              <a:rPr lang="es-ES" sz="1800">
                <a:solidFill>
                  <a:srgbClr val="171717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s-ES" sz="1800">
                <a:solidFill>
                  <a:srgbClr val="171717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lang="es-ES" sz="1800">
                <a:solidFill>
                  <a:srgbClr val="171717"/>
                </a:solidFill>
              </a:rPr>
              <a:t>. </a:t>
            </a:r>
            <a:r>
              <a:rPr lang="es-ES" sz="1800"/>
              <a:t>Desarrollar nuevas modalidades para brindar servicios de atención a las sobrevivientes que garanticen su seguridad, fortaleciendo tanto los sistemas vecinales y comunitarios como los recursos de innovación y uso de tecnologías y otros medios alternativos.</a:t>
            </a:r>
            <a:br>
              <a:rPr lang="es-ES" sz="1800"/>
            </a:br>
            <a:endParaRPr sz="1800">
              <a:solidFill>
                <a:srgbClr val="171717"/>
              </a:solidFill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280169" y="161245"/>
            <a:ext cx="8751536" cy="11981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ES" sz="2800" u="none" cap="none" strike="noStrike">
                <a:solidFill>
                  <a:srgbClr val="91A000"/>
                </a:solidFill>
                <a:latin typeface="Arial"/>
                <a:ea typeface="Arial"/>
                <a:cs typeface="Arial"/>
                <a:sym typeface="Arial"/>
              </a:rPr>
              <a:t>Recomendaciones para mejorar la respuesta a la violencia sexual contra niñas y adolescentes  </a:t>
            </a:r>
            <a:endParaRPr b="0" i="0" sz="2800" u="none" cap="none" strike="noStrike">
              <a:solidFill>
                <a:srgbClr val="91A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280169" y="116803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-ES" sz="1800">
                <a:solidFill>
                  <a:srgbClr val="660033"/>
                </a:solidFill>
                <a:latin typeface="Roboto"/>
                <a:ea typeface="Roboto"/>
                <a:cs typeface="Roboto"/>
                <a:sym typeface="Roboto"/>
              </a:rPr>
              <a:t>Tener políticas de respuesta a COVID-19 que incorporen las necesidades de niñas y adolescentes: </a:t>
            </a:r>
            <a:b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</a:br>
            <a:b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  <a:t>1. </a:t>
            </a:r>
            <a:r>
              <a:rPr lang="es-ES" sz="1800"/>
              <a:t>Incluir los Mecanismos para el Adelanto de las Mujeres, las instancias de</a:t>
            </a:r>
            <a:br>
              <a:rPr lang="es-ES" sz="1800"/>
            </a:br>
            <a:r>
              <a:rPr lang="es-ES" sz="1800"/>
              <a:t>protección social y los sistemas de protección de la infancia en las discusiones sobre la respuesta nacional al COVID-19.</a:t>
            </a:r>
            <a:br>
              <a:rPr lang="es-ES" sz="1800"/>
            </a:br>
            <a:r>
              <a:rPr lang="es-ES" sz="1800"/>
              <a:t>2. Trabajar de manera estrecha con las organizaciones de la sociedad civil,</a:t>
            </a:r>
            <a:br>
              <a:rPr lang="es-ES" sz="1800"/>
            </a:br>
            <a:r>
              <a:rPr lang="es-ES" sz="1800"/>
              <a:t>organizaciones de mujeres y defensoras de derechos humanos para prevenir y atender la violencia contra las mujeres, niñas y niños en la respuesta al COVID-19 y la recuperación.</a:t>
            </a:r>
            <a:br>
              <a:rPr lang="es-ES" sz="1800"/>
            </a:br>
            <a:r>
              <a:rPr lang="es-ES" sz="1800"/>
              <a:t>3. Promover respuestas intersectoriales y abordar tanto las necesidades inmediatas que salvan vidas como las que promueven la capacidad de recuperación a largo plazo de las niñas y adolescentes. </a:t>
            </a:r>
            <a:br>
              <a:rPr lang="es-ES" sz="1800"/>
            </a:br>
            <a:br>
              <a:rPr lang="es-ES" sz="1800"/>
            </a:br>
            <a:br>
              <a:rPr lang="es-ES" sz="1800"/>
            </a:br>
            <a:br>
              <a:rPr lang="es-ES" sz="1800"/>
            </a:br>
            <a:b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800"/>
          </a:p>
        </p:txBody>
      </p:sp>
      <p:sp>
        <p:nvSpPr>
          <p:cNvPr id="81" name="Google Shape;81;p15"/>
          <p:cNvSpPr txBox="1"/>
          <p:nvPr/>
        </p:nvSpPr>
        <p:spPr>
          <a:xfrm>
            <a:off x="280169" y="161245"/>
            <a:ext cx="8751536" cy="11981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ES" sz="2800" u="none" cap="none" strike="noStrike">
                <a:solidFill>
                  <a:srgbClr val="91A000"/>
                </a:solidFill>
                <a:latin typeface="Arial"/>
                <a:ea typeface="Arial"/>
                <a:cs typeface="Arial"/>
                <a:sym typeface="Arial"/>
              </a:rPr>
              <a:t>Recomendaciones para mejorar la respuesta a la violencia sexual contra niñas y adolescentes  </a:t>
            </a:r>
            <a:endParaRPr b="0" i="0" sz="2800" u="none" cap="none" strike="noStrike">
              <a:solidFill>
                <a:srgbClr val="91A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280169" y="1359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-ES" sz="1800">
                <a:solidFill>
                  <a:srgbClr val="660033"/>
                </a:solidFill>
                <a:latin typeface="Roboto"/>
                <a:ea typeface="Roboto"/>
                <a:cs typeface="Roboto"/>
                <a:sym typeface="Roboto"/>
              </a:rPr>
              <a:t>Acceso a Servicios de salud sexual y reproductiva: </a:t>
            </a:r>
            <a:b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</a:br>
            <a:b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  <a:t>1. </a:t>
            </a:r>
            <a:r>
              <a:rPr lang="es-ES" sz="1800"/>
              <a:t>Todas las niñas y adolescentes deben tener acceso a la salud sexual y reproductiva (SSR), independientemente de su estado civil y su edad. Estos deben incluir servicios de anticoncepción, anticoncepción de emergencia, interrupción legal del embarazo, salud materna y el manejo clínico a la violencia sexual, incluida la dotación de PEP kits y antirretrovirales para prevenir el VIH y otras ITS. </a:t>
            </a:r>
            <a:br>
              <a:rPr lang="es-ES" sz="1800"/>
            </a:br>
            <a:br>
              <a:rPr lang="es-ES" sz="1800"/>
            </a:br>
            <a:br>
              <a:rPr lang="es-ES" sz="1800"/>
            </a:br>
            <a:br>
              <a:rPr lang="es-ES" sz="1800"/>
            </a:br>
            <a:b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800"/>
          </a:p>
        </p:txBody>
      </p:sp>
      <p:sp>
        <p:nvSpPr>
          <p:cNvPr id="87" name="Google Shape;87;p16"/>
          <p:cNvSpPr txBox="1"/>
          <p:nvPr/>
        </p:nvSpPr>
        <p:spPr>
          <a:xfrm>
            <a:off x="280169" y="161245"/>
            <a:ext cx="8751536" cy="11981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ES" sz="2800" u="none" cap="none" strike="noStrike">
                <a:solidFill>
                  <a:srgbClr val="91A000"/>
                </a:solidFill>
                <a:latin typeface="Arial"/>
                <a:ea typeface="Arial"/>
                <a:cs typeface="Arial"/>
                <a:sym typeface="Arial"/>
              </a:rPr>
              <a:t>Recomendaciones para mejorar la respuesta a la violencia sexual contra niñas y adolescentes  </a:t>
            </a:r>
            <a:endParaRPr b="0" i="0" sz="2800" u="none" cap="none" strike="noStrike">
              <a:solidFill>
                <a:srgbClr val="91A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280169" y="128225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-ES" sz="1800">
                <a:solidFill>
                  <a:srgbClr val="660033"/>
                </a:solidFill>
              </a:rPr>
              <a:t>Hacer accesible la información para niñas y adolescentes:</a:t>
            </a:r>
            <a:br>
              <a:rPr lang="es-ES" sz="1800"/>
            </a:br>
            <a:r>
              <a:rPr lang="es-ES" sz="18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1. Difundir de manera segura, adaptada y accesible para las niñas y adolescentes información sobre los servicios de atención psicosocial y otros servicios para denunciar la violencia, </a:t>
            </a:r>
            <a:r>
              <a:rPr lang="es-ES" sz="1800">
                <a:solidFill>
                  <a:srgbClr val="363636"/>
                </a:solidFill>
              </a:rPr>
              <a:t>a través de diferentes canales y medios, accesibles a diversas poblaciones y contextos. </a:t>
            </a:r>
            <a:br>
              <a:rPr lang="es-ES" sz="1800">
                <a:solidFill>
                  <a:srgbClr val="363636"/>
                </a:solidFill>
              </a:rPr>
            </a:br>
            <a:r>
              <a:rPr lang="es-ES" sz="1800">
                <a:solidFill>
                  <a:srgbClr val="363636"/>
                </a:solidFill>
              </a:rPr>
              <a:t>2. Las intervenciones de educación a distancia deben dar prioridad a la educación sexual integral para las y los niños y adolescentes, incluyendo información sobre qué hacer y dónde acudir en casos de abuso y violencia sexual y otras formas de violencia.</a:t>
            </a:r>
            <a:br>
              <a:rPr lang="es-ES" sz="1800">
                <a:solidFill>
                  <a:srgbClr val="363636"/>
                </a:solidFill>
              </a:rPr>
            </a:br>
            <a:r>
              <a:rPr lang="es-ES" sz="1800">
                <a:solidFill>
                  <a:srgbClr val="363636"/>
                </a:solidFill>
              </a:rPr>
              <a:t>3. Incluir en la respuesta humanitaria y los kits dignidad información sobre cómo identificar situaciones de abuso y violencia sexual, dónde acudir y el alcance de los servicios. </a:t>
            </a:r>
            <a:br>
              <a:rPr lang="es-ES" sz="1800"/>
            </a:br>
            <a:br>
              <a:rPr lang="es-ES" sz="1800"/>
            </a:br>
            <a:br>
              <a:rPr lang="es-ES" sz="1800"/>
            </a:br>
            <a:br>
              <a:rPr lang="es-ES" sz="1800">
                <a:solidFill>
                  <a:srgbClr val="303030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800"/>
          </a:p>
        </p:txBody>
      </p:sp>
      <p:sp>
        <p:nvSpPr>
          <p:cNvPr id="93" name="Google Shape;93;p17"/>
          <p:cNvSpPr txBox="1"/>
          <p:nvPr/>
        </p:nvSpPr>
        <p:spPr>
          <a:xfrm>
            <a:off x="280169" y="84078"/>
            <a:ext cx="8751536" cy="11981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s-ES" sz="2800" u="none" cap="none" strike="noStrike">
                <a:solidFill>
                  <a:srgbClr val="91A000"/>
                </a:solidFill>
                <a:latin typeface="Arial"/>
                <a:ea typeface="Arial"/>
                <a:cs typeface="Arial"/>
                <a:sym typeface="Arial"/>
              </a:rPr>
              <a:t>Recomendaciones para mejorar la respuesta a la violencia sexual contra niñas y adolescentes  </a:t>
            </a:r>
            <a:endParaRPr b="0" i="0" sz="2800" u="none" cap="none" strike="noStrike">
              <a:solidFill>
                <a:srgbClr val="91A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