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4" r:id="rId4"/>
    <p:sldId id="263" r:id="rId5"/>
    <p:sldId id="258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arcedo" initials="AC" lastIdx="2" clrIdx="0">
    <p:extLst>
      <p:ext uri="{19B8F6BF-5375-455C-9EA6-DF929625EA0E}">
        <p15:presenceInfo xmlns:p15="http://schemas.microsoft.com/office/powerpoint/2012/main" userId="Ana Carce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85" autoAdjust="0"/>
    <p:restoredTop sz="94249" autoAdjust="0"/>
  </p:normalViewPr>
  <p:slideViewPr>
    <p:cSldViewPr snapToGrid="0">
      <p:cViewPr varScale="1">
        <p:scale>
          <a:sx n="73" d="100"/>
          <a:sy n="73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ca\Documents\Ana%20personal\Consultorias\Actual\WEBINAR%20y%20Articulo%20VcM%20y%20VcNN%20en%20pandemis\V%20sexual%20NNA%20Honduras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Honduras.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2017.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Requerimientos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en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contextos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de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delitos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sexuales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contra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niñas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y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niños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por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edad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segun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</a:t>
            </a:r>
            <a:r>
              <a:rPr lang="en-US" sz="1600" b="1" baseline="0" dirty="0" err="1">
                <a:solidFill>
                  <a:sysClr val="windowText" lastClr="000000"/>
                </a:solidFill>
              </a:rPr>
              <a:t>sexo</a:t>
            </a:r>
            <a:r>
              <a:rPr lang="en-US" sz="1600" b="1" i="0" u="none" strike="noStrike" baseline="0" dirty="0">
                <a:solidFill>
                  <a:sysClr val="windowText" lastClr="000000"/>
                </a:solidFill>
              </a:rPr>
              <a:t> </a:t>
            </a:r>
          </a:p>
          <a:p>
            <a:pPr>
              <a:defRPr/>
            </a:pPr>
            <a:r>
              <a:rPr lang="en-US" sz="1400" b="0" i="0" u="none" strike="noStrike" baseline="0" dirty="0" err="1">
                <a:solidFill>
                  <a:sysClr val="windowText" lastClr="000000"/>
                </a:solidFill>
              </a:rPr>
              <a:t>Porcentajes</a:t>
            </a:r>
            <a:endParaRPr lang="en-US" sz="140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A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Hoja1!$D$15</c:f>
              <c:strCache>
                <c:ptCount val="1"/>
                <c:pt idx="0">
                  <c:v>Niñas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Hoja1!$C$16:$C$18</c:f>
              <c:strCache>
                <c:ptCount val="3"/>
                <c:pt idx="0">
                  <c:v>0 a 5 años</c:v>
                </c:pt>
                <c:pt idx="1">
                  <c:v>6 a 11 años</c:v>
                </c:pt>
                <c:pt idx="2">
                  <c:v>12 a 17 años</c:v>
                </c:pt>
              </c:strCache>
            </c:strRef>
          </c:cat>
          <c:val>
            <c:numRef>
              <c:f>Hoja1!$D$16:$D$18</c:f>
              <c:numCache>
                <c:formatCode>General</c:formatCode>
                <c:ptCount val="3"/>
                <c:pt idx="0">
                  <c:v>69.166666666666671</c:v>
                </c:pt>
                <c:pt idx="1">
                  <c:v>79.770992366412216</c:v>
                </c:pt>
                <c:pt idx="2">
                  <c:v>95.961227786752829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E-4642-9BD5-64DB5DAA303A}"/>
            </c:ext>
          </c:extLst>
        </c:ser>
        <c:ser>
          <c:idx val="1"/>
          <c:order val="1"/>
          <c:tx>
            <c:strRef>
              <c:f>Hoja1!$E$15</c:f>
              <c:strCache>
                <c:ptCount val="1"/>
                <c:pt idx="0">
                  <c:v>Niños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Hoja1!$C$16:$C$18</c:f>
              <c:strCache>
                <c:ptCount val="3"/>
                <c:pt idx="0">
                  <c:v>0 a 5 años</c:v>
                </c:pt>
                <c:pt idx="1">
                  <c:v>6 a 11 años</c:v>
                </c:pt>
                <c:pt idx="2">
                  <c:v>12 a 17 años</c:v>
                </c:pt>
              </c:strCache>
            </c:strRef>
          </c:cat>
          <c:val>
            <c:numRef>
              <c:f>Hoja1!$E$16:$E$18</c:f>
              <c:numCache>
                <c:formatCode>General</c:formatCode>
                <c:ptCount val="3"/>
                <c:pt idx="0">
                  <c:v>30.833333333333329</c:v>
                </c:pt>
                <c:pt idx="1">
                  <c:v>20.229007633587788</c:v>
                </c:pt>
                <c:pt idx="2">
                  <c:v>4.0387722132471726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E-4642-9BD5-64DB5DAA3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0952304"/>
        <c:axId val="430947712"/>
      </c:barChart>
      <c:catAx>
        <c:axId val="43095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430947712"/>
        <c:crosses val="autoZero"/>
        <c:auto val="1"/>
        <c:lblAlgn val="ctr"/>
        <c:lblOffset val="100"/>
        <c:noMultiLvlLbl val="0"/>
      </c:catAx>
      <c:valAx>
        <c:axId val="4309477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43095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12T20:35:14.590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  <p:cm authorId="1" dt="2020-05-12T20:35:54.808" idx="2">
    <p:pos x="106" y="106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9598B-3DD3-4002-8E1A-042C591C593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D9DD6-DDF5-4398-97D7-D624F689B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5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0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Exclusiones y violencia restan poder a las NAM en la sociedad y en particular frente a los hombres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Dan las razones para que las mujeres busquen un mejor futuro, en el caso de la migración por ejemplo, cada vez mas Ms migran en primera persona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Pero esas relaciones desiguales de poder también crean las condiciones para poder imponer situaciones a las mujeres por el engaño (con promesas de un buen futuro) o la fuerza que es lo que viven las 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Otras situaciones… (ver arriba) </a:t>
            </a:r>
            <a:r>
              <a:rPr lang="es-ES" sz="1200" b="1" dirty="0" err="1"/>
              <a:t>Habitat</a:t>
            </a:r>
            <a:r>
              <a:rPr lang="es-ES" sz="1200" b="1" dirty="0"/>
              <a:t>  Exclusiones sociales y </a:t>
            </a:r>
            <a:r>
              <a:rPr lang="es-ES" sz="1200" b="1" dirty="0" err="1"/>
              <a:t>VcM</a:t>
            </a:r>
            <a:r>
              <a:rPr lang="es-ES" sz="1200" b="1" dirty="0"/>
              <a:t> huyendo de la violencia en el ámbito privado y en los públicos, huyendo del hambre,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El coronavirus, no mejor dicho, la forma en que los estados están respondiendo a la crisis sanitaria agravan esta situación, en general, pero también en forma desproporcionada hacia las mujeres En CR desempleo en primer trimestre 18% y hombres 8,6%, </a:t>
            </a:r>
            <a:r>
              <a:rPr lang="es-ES" sz="1200" b="1" dirty="0" err="1"/>
              <a:t>aumentandola</a:t>
            </a:r>
            <a:r>
              <a:rPr lang="es-ES" sz="1200" b="1" dirty="0"/>
              <a:t> brecha de 6,7pp a 9,4pp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Políticas migratorias, una causa estructural que debe ser confrontada con </a:t>
            </a:r>
            <a:r>
              <a:rPr lang="es-ES" sz="1200" b="1" dirty="0" err="1"/>
              <a:t>decision</a:t>
            </a: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 err="1"/>
              <a:t>Satanizacion</a:t>
            </a:r>
            <a:r>
              <a:rPr lang="es-ES" sz="1200" b="1" dirty="0"/>
              <a:t> del W </a:t>
            </a:r>
            <a:r>
              <a:rPr lang="es-ES" sz="1200" b="1" dirty="0" err="1"/>
              <a:t>sexuade</a:t>
            </a:r>
            <a:r>
              <a:rPr lang="es-ES" sz="1200" b="1" dirty="0"/>
              <a:t> 6,7pp a 9,4ppl y quiero detenerme aquí un momento En  la medida en que el W </a:t>
            </a:r>
            <a:r>
              <a:rPr lang="es-ES" sz="1200" b="1" dirty="0" err="1"/>
              <a:t>swxual</a:t>
            </a:r>
            <a:r>
              <a:rPr lang="es-ES" sz="1200" b="1" dirty="0"/>
              <a:t>, comercio sexual, se satanice, las mujeres que están ahí son mas fuertemente estigmatizadas, marginadas, mas se les niega su derecho a defender derechos, menos ciudadanas, mas acosadas </a:t>
            </a:r>
            <a:r>
              <a:rPr lang="es-ES" sz="1200" b="1" dirty="0" err="1"/>
              <a:t>porla</a:t>
            </a:r>
            <a:r>
              <a:rPr lang="es-ES" sz="1200" b="1" dirty="0"/>
              <a:t> sociedad y las autoridades, mas fácilmente blanco de la explotación sexual y la trata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Todos estos son eslabones que se van engarzando en una cadena nefasta, mortal para las MNA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2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Exclusiones y violencia restan poder a las NAM en la sociedad y en particular frente a los hombres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Dan las razones para que las mujeres busquen un mejor futuro, en el caso de la migración por ejemplo, cada vez mas Ms migran en primera persona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Pero esas relaciones desiguales de poder también crean las condiciones para poder imponer situaciones a las mujeres por el engaño (con promesas de un buen futuro) o la fuerza que es lo que viven las 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Otras situaciones… (ver arriba) </a:t>
            </a:r>
            <a:r>
              <a:rPr lang="es-ES" sz="1200" b="1" dirty="0" err="1"/>
              <a:t>Habitat</a:t>
            </a:r>
            <a:r>
              <a:rPr lang="es-ES" sz="1200" b="1" dirty="0"/>
              <a:t>  Exclusiones sociales y </a:t>
            </a:r>
            <a:r>
              <a:rPr lang="es-ES" sz="1200" b="1" dirty="0" err="1"/>
              <a:t>VcM</a:t>
            </a:r>
            <a:r>
              <a:rPr lang="es-ES" sz="1200" b="1" dirty="0"/>
              <a:t> huyendo de la violencia en el ámbito privado y en los públicos, huyendo del hambre,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El coronavirus, no mejor dicho, la forma en que los estados están respondiendo a la crisis sanitaria agravan esta situación, en general, pero también en forma desproporcionada hacia las mujeres En CR desempleo en primer trimestre 18% y hombres 8,6%, </a:t>
            </a:r>
            <a:r>
              <a:rPr lang="es-ES" sz="1200" b="1" dirty="0" err="1"/>
              <a:t>aumentandola</a:t>
            </a:r>
            <a:r>
              <a:rPr lang="es-ES" sz="1200" b="1" dirty="0"/>
              <a:t> brecha de 6,7pp a 9,4pp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Políticas migratorias, una causa estructural que debe ser confrontada con </a:t>
            </a:r>
            <a:r>
              <a:rPr lang="es-ES" sz="1200" b="1" dirty="0" err="1"/>
              <a:t>decision</a:t>
            </a: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 err="1"/>
              <a:t>Satanizacion</a:t>
            </a:r>
            <a:r>
              <a:rPr lang="es-ES" sz="1200" b="1" dirty="0"/>
              <a:t> del W </a:t>
            </a:r>
            <a:r>
              <a:rPr lang="es-ES" sz="1200" b="1" dirty="0" err="1"/>
              <a:t>sexuade</a:t>
            </a:r>
            <a:r>
              <a:rPr lang="es-ES" sz="1200" b="1" dirty="0"/>
              <a:t> 6,7pp a 9,4ppl y quiero detenerme aquí un momento En  la medida en que el W </a:t>
            </a:r>
            <a:r>
              <a:rPr lang="es-ES" sz="1200" b="1" dirty="0" err="1"/>
              <a:t>swxual</a:t>
            </a:r>
            <a:r>
              <a:rPr lang="es-ES" sz="1200" b="1" dirty="0"/>
              <a:t>, comercio sexual, se satanice, las mujeres que están ahí son mas fuertemente estigmatizadas, marginadas, mas se les niega su derecho a defender derechos, menos ciudadanas, mas acosadas </a:t>
            </a:r>
            <a:r>
              <a:rPr lang="es-ES" sz="1200" b="1" dirty="0" err="1"/>
              <a:t>porla</a:t>
            </a:r>
            <a:r>
              <a:rPr lang="es-ES" sz="1200" b="1" dirty="0"/>
              <a:t> sociedad y las autoridades, mas fácilmente blanco de la explotación sexual y la trata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/>
              <a:t>Todos estos son eslabones que se van engarzando en una cadena nefasta, mortal para las MNA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="1" dirty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D9DD6-DDF5-4398-97D7-D624F689B6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F8E48-7CAD-4858-8213-CD0895996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10620"/>
            <a:ext cx="8825658" cy="2677648"/>
          </a:xfrm>
        </p:spPr>
        <p:txBody>
          <a:bodyPr/>
          <a:lstStyle/>
          <a:p>
            <a:r>
              <a:rPr lang="es-ES" sz="4800" b="1" dirty="0"/>
              <a:t>Violencia contra NNA y VCM, interseccionalidades, encuentros y  desencuentros</a:t>
            </a:r>
            <a:endParaRPr lang="en-US" sz="4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60E5C8-6FF4-42EC-94C0-58CC6C595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273798"/>
            <a:ext cx="8825658" cy="861420"/>
          </a:xfrm>
        </p:spPr>
        <p:txBody>
          <a:bodyPr/>
          <a:lstStyle/>
          <a:p>
            <a:pPr algn="r"/>
            <a:r>
              <a:rPr lang="es-ES" b="1" dirty="0">
                <a:solidFill>
                  <a:srgbClr val="00B0F0"/>
                </a:solidFill>
              </a:rPr>
              <a:t>Ana Carcedo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4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FDA3D-76AE-45CC-AD50-C1E981F9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Las niñas no son niños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06901-E172-4CAC-B590-AFC4616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2938"/>
            <a:ext cx="8825659" cy="4348655"/>
          </a:xfrm>
        </p:spPr>
        <p:txBody>
          <a:bodyPr>
            <a:normAutofit/>
          </a:bodyPr>
          <a:lstStyle/>
          <a:p>
            <a:r>
              <a:rPr lang="es-ES" sz="2100" b="1" dirty="0"/>
              <a:t>Interseccionalidad</a:t>
            </a:r>
          </a:p>
          <a:p>
            <a:pPr lvl="1"/>
            <a:r>
              <a:rPr lang="es-ES" b="1" dirty="0"/>
              <a:t>Jerarquías de poder controladas por grupos que intersecan en los que lo hegemónico es masculino, adulto, blanco, con recursos o acceso a recursos   para la decisión y la </a:t>
            </a:r>
            <a:r>
              <a:rPr lang="es-ES" b="1" dirty="0" err="1"/>
              <a:t>accion</a:t>
            </a:r>
            <a:endParaRPr lang="es-ES" b="1" dirty="0"/>
          </a:p>
          <a:p>
            <a:pPr lvl="1"/>
            <a:r>
              <a:rPr lang="es-ES" b="1" dirty="0"/>
              <a:t>No es de extrañar que los hombres sean los ejecutores de la </a:t>
            </a:r>
            <a:r>
              <a:rPr lang="es-ES" b="1" dirty="0" err="1"/>
              <a:t>VcM</a:t>
            </a:r>
            <a:r>
              <a:rPr lang="es-ES" b="1" dirty="0"/>
              <a:t> por relaciones desiguales de poder entre géneros, y los hombres jóvenes y adultos también de VCNNA por status de poder en la sociedad y en las familias </a:t>
            </a:r>
          </a:p>
          <a:p>
            <a:pPr lvl="1"/>
            <a:endParaRPr lang="es-ES" b="1" dirty="0"/>
          </a:p>
          <a:p>
            <a:r>
              <a:rPr lang="es-ES" sz="2100" b="1" dirty="0">
                <a:solidFill>
                  <a:schemeClr val="tx1"/>
                </a:solidFill>
              </a:rPr>
              <a:t>Niñas antes que mujeres</a:t>
            </a:r>
          </a:p>
          <a:p>
            <a:pPr lvl="1"/>
            <a:r>
              <a:rPr lang="es-ES" b="1" dirty="0">
                <a:solidFill>
                  <a:schemeClr val="tx1"/>
                </a:solidFill>
              </a:rPr>
              <a:t>La subjetividad asociada al desarrollo es central y debe orientar respuestas</a:t>
            </a:r>
          </a:p>
          <a:p>
            <a:pPr lvl="1"/>
            <a:r>
              <a:rPr lang="es-ES" b="1" dirty="0">
                <a:solidFill>
                  <a:schemeClr val="tx1"/>
                </a:solidFill>
              </a:rPr>
              <a:t>Para quienes violentan (y frecuentemente para la sociedad) son mujeres antes que niñas, son cuerpos sexuados femeninos a dominar y </a:t>
            </a:r>
            <a:r>
              <a:rPr lang="es-ES" b="1" dirty="0" err="1">
                <a:solidFill>
                  <a:schemeClr val="tx1"/>
                </a:solidFill>
              </a:rPr>
              <a:t>utlizar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8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FDA3D-76AE-45CC-AD50-C1E981F9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Las niñas no son niños</a:t>
            </a:r>
            <a:endParaRPr lang="en-US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BFFEA30-B2D0-4BAF-B4EE-6A10F6A18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5215"/>
              </p:ext>
            </p:extLst>
          </p:nvPr>
        </p:nvGraphicFramePr>
        <p:xfrm>
          <a:off x="1686020" y="2302703"/>
          <a:ext cx="8230347" cy="386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0B0094A-AED1-4E4F-A5D3-E90CFDF89CCD}"/>
              </a:ext>
            </a:extLst>
          </p:cNvPr>
          <p:cNvSpPr/>
          <p:nvPr/>
        </p:nvSpPr>
        <p:spPr>
          <a:xfrm>
            <a:off x="1686020" y="6065704"/>
            <a:ext cx="8589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Fuente</a:t>
            </a:r>
            <a:r>
              <a:rPr lang="en-US" sz="1200" dirty="0"/>
              <a:t>: UNAH-UDPAS y UNICEF, 2018. </a:t>
            </a:r>
            <a:r>
              <a:rPr lang="en-US" sz="1200" dirty="0" err="1"/>
              <a:t>Indicadores</a:t>
            </a:r>
            <a:r>
              <a:rPr lang="en-US" sz="1200" dirty="0"/>
              <a:t> de </a:t>
            </a:r>
            <a:r>
              <a:rPr lang="en-US" sz="1200" dirty="0" err="1"/>
              <a:t>violencia</a:t>
            </a:r>
            <a:r>
              <a:rPr lang="en-US" sz="1200" dirty="0"/>
              <a:t> contra NNA. </a:t>
            </a:r>
            <a:r>
              <a:rPr lang="en-US" sz="1200" dirty="0" err="1"/>
              <a:t>Enero-diciembre</a:t>
            </a:r>
            <a:r>
              <a:rPr lang="en-US" sz="1200" dirty="0"/>
              <a:t> 2017. Informe </a:t>
            </a:r>
            <a:r>
              <a:rPr lang="en-US" sz="1200" dirty="0" err="1"/>
              <a:t>infografico</a:t>
            </a:r>
            <a:r>
              <a:rPr lang="en-US" sz="1200" dirty="0"/>
              <a:t> especial 2.</a:t>
            </a:r>
          </a:p>
        </p:txBody>
      </p:sp>
    </p:spTree>
    <p:extLst>
      <p:ext uri="{BB962C8B-B14F-4D97-AF65-F5344CB8AC3E}">
        <p14:creationId xmlns:p14="http://schemas.microsoft.com/office/powerpoint/2010/main" val="71747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FDA3D-76AE-45CC-AD50-C1E981F9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206" y="894155"/>
            <a:ext cx="8761413" cy="706964"/>
          </a:xfrm>
        </p:spPr>
        <p:txBody>
          <a:bodyPr/>
          <a:lstStyle/>
          <a:p>
            <a:r>
              <a:rPr lang="es-ES" sz="2400" b="1" dirty="0" err="1"/>
              <a:t>Adultocentrismo</a:t>
            </a:r>
            <a:r>
              <a:rPr lang="es-ES" sz="2400" b="1" dirty="0"/>
              <a:t> y misoginia, una sinergia nefasta con mandatos, supuestos derechos e impunidades</a:t>
            </a:r>
            <a:endParaRPr lang="en-US" sz="2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06901-E172-4CAC-B590-AFC4616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519" y="2289199"/>
            <a:ext cx="9128733" cy="4348655"/>
          </a:xfrm>
        </p:spPr>
        <p:txBody>
          <a:bodyPr>
            <a:normAutofit fontScale="92500"/>
          </a:bodyPr>
          <a:lstStyle/>
          <a:p>
            <a:r>
              <a:rPr lang="es-ES" sz="2100" b="1" dirty="0"/>
              <a:t>Castigo para educar ejercido contra NNA y contra mujeres adultas. </a:t>
            </a:r>
          </a:p>
          <a:p>
            <a:pPr lvl="1"/>
            <a:r>
              <a:rPr lang="es-ES" sz="1700" b="1" dirty="0"/>
              <a:t>NNA y M </a:t>
            </a:r>
            <a:r>
              <a:rPr lang="es-ES" sz="1700" b="1" dirty="0" err="1"/>
              <a:t>tratadxs</a:t>
            </a:r>
            <a:r>
              <a:rPr lang="es-ES" sz="1700" b="1" dirty="0"/>
              <a:t> como sujetos no éticos (tradiciones culturales + refuerzos religiosos)</a:t>
            </a:r>
          </a:p>
          <a:p>
            <a:r>
              <a:rPr lang="es-ES" sz="2100" b="1" dirty="0"/>
              <a:t>Cadena de mandatos</a:t>
            </a:r>
          </a:p>
          <a:p>
            <a:pPr lvl="1"/>
            <a:r>
              <a:rPr lang="es-ES" sz="1700" b="1" dirty="0"/>
              <a:t>Las mujeres vigilándose entre si, vigilando y castigando a las hijas</a:t>
            </a:r>
          </a:p>
          <a:p>
            <a:pPr lvl="1"/>
            <a:r>
              <a:rPr lang="es-ES" sz="1700" b="1" dirty="0"/>
              <a:t>Mujeres castigadas y asumiendo administración de castigos misóginos</a:t>
            </a:r>
          </a:p>
          <a:p>
            <a:pPr lvl="1"/>
            <a:r>
              <a:rPr lang="es-ES" sz="1700" b="1" dirty="0"/>
              <a:t>Fractura de posibles alianzas madres-hijas funcional para los agresores</a:t>
            </a:r>
          </a:p>
          <a:p>
            <a:r>
              <a:rPr lang="es-ES" sz="2100" b="1" dirty="0"/>
              <a:t>De nuevo tratar a las niñas como mujeres</a:t>
            </a:r>
          </a:p>
          <a:p>
            <a:pPr lvl="1"/>
            <a:r>
              <a:rPr lang="es-ES" sz="1700" b="1" dirty="0">
                <a:solidFill>
                  <a:schemeClr val="tx1"/>
                </a:solidFill>
              </a:rPr>
              <a:t>Niñas culpabilizadas y tratadas como mujeres </a:t>
            </a:r>
          </a:p>
          <a:p>
            <a:pPr lvl="1"/>
            <a:r>
              <a:rPr lang="es-ES" sz="1700" b="1" dirty="0"/>
              <a:t>A partir de que momento se puede empezar a castigar a una niña por ser mujer? Niñas pariendo: no hay limite</a:t>
            </a:r>
          </a:p>
          <a:p>
            <a:pPr marL="457200" lvl="1" indent="0" algn="ctr">
              <a:buNone/>
            </a:pPr>
            <a:r>
              <a:rPr lang="es-ES" sz="1800" b="1" dirty="0">
                <a:solidFill>
                  <a:srgbClr val="7030A0"/>
                </a:solidFill>
              </a:rPr>
              <a:t>Las instituciones no son ajenas a estos antivalores</a:t>
            </a:r>
            <a:endParaRPr lang="es-E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1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7D564-84E9-4D8A-942C-481A00BF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89" y="973668"/>
            <a:ext cx="9866489" cy="706964"/>
          </a:xfrm>
        </p:spPr>
        <p:txBody>
          <a:bodyPr/>
          <a:lstStyle/>
          <a:p>
            <a:r>
              <a:rPr lang="es-ES" b="1" dirty="0"/>
              <a:t>No solo en la familia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9AAE62-E54F-4266-9375-FC5C3DF2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66683"/>
            <a:ext cx="9072779" cy="4320988"/>
          </a:xfrm>
        </p:spPr>
        <p:txBody>
          <a:bodyPr>
            <a:normAutofit/>
          </a:bodyPr>
          <a:lstStyle/>
          <a:p>
            <a:r>
              <a:rPr lang="es-ES" b="1" dirty="0"/>
              <a:t>Nuevos escenarios de </a:t>
            </a:r>
            <a:r>
              <a:rPr lang="es-ES" b="1" dirty="0" err="1"/>
              <a:t>VcM</a:t>
            </a:r>
            <a:r>
              <a:rPr lang="es-ES" b="1" dirty="0"/>
              <a:t> y de VCNNA</a:t>
            </a:r>
          </a:p>
          <a:p>
            <a:r>
              <a:rPr lang="es-ES" b="1" dirty="0"/>
              <a:t>La violencia comunitaria marcando y cobrando vidas de niñas, niños y adolescentes con dinámicas, resultados e impactos marcados por desigualdades de genero</a:t>
            </a:r>
          </a:p>
          <a:p>
            <a:r>
              <a:rPr lang="es-ES" b="1" dirty="0"/>
              <a:t>Exclusiones definiendo diferentes horizontes posibles a niñas y niños. Expulsión del sistema educativo</a:t>
            </a:r>
          </a:p>
          <a:p>
            <a:r>
              <a:rPr lang="es-ES" b="1" dirty="0"/>
              <a:t>La integridad de las hijas vía de amenaza y chantaje a las madres</a:t>
            </a:r>
          </a:p>
          <a:p>
            <a:r>
              <a:rPr lang="es-ES" b="1" dirty="0"/>
              <a:t>Mujeres, niñas y adolescentes expulsadas de sus comunidades y sus países por la </a:t>
            </a:r>
            <a:r>
              <a:rPr lang="es-ES" b="1" dirty="0" err="1"/>
              <a:t>VcM</a:t>
            </a:r>
            <a:endParaRPr lang="es-ES" dirty="0"/>
          </a:p>
          <a:p>
            <a:r>
              <a:rPr lang="es-ES" b="1" dirty="0"/>
              <a:t>Continuum de la VCM alcanza a las autoridades y sus agentes como perpetradores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592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FDA3D-76AE-45CC-AD50-C1E981F9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Oportunidades para avanzar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06901-E172-4CAC-B590-AFC4616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8485"/>
            <a:ext cx="8825659" cy="4407108"/>
          </a:xfrm>
        </p:spPr>
        <p:txBody>
          <a:bodyPr>
            <a:normAutofit/>
          </a:bodyPr>
          <a:lstStyle/>
          <a:p>
            <a:r>
              <a:rPr lang="es-ES" b="1" dirty="0"/>
              <a:t>Reto: Falsa </a:t>
            </a:r>
            <a:r>
              <a:rPr lang="es-ES" b="1" dirty="0" err="1"/>
              <a:t>contraposicion</a:t>
            </a:r>
            <a:r>
              <a:rPr lang="es-ES" b="1" dirty="0"/>
              <a:t> de los DD de NNA y DD de las mujeres </a:t>
            </a:r>
          </a:p>
          <a:p>
            <a:pPr lvl="1"/>
            <a:r>
              <a:rPr lang="es-ES" b="1" dirty="0"/>
              <a:t>Castigos a las mujeres por ser malas madres la puerta para los castigos por ser malas esposas, personas sexuales </a:t>
            </a:r>
            <a:r>
              <a:rPr lang="es-ES" b="1" dirty="0" err="1"/>
              <a:t>vrs</a:t>
            </a:r>
            <a:r>
              <a:rPr lang="es-ES" b="1" dirty="0"/>
              <a:t> impunidad y complacencia con los agresores. </a:t>
            </a:r>
          </a:p>
          <a:p>
            <a:pPr lvl="1"/>
            <a:r>
              <a:rPr lang="es-ES" b="1" dirty="0"/>
              <a:t>Naturalizada la V de parte de ellos, magnificada la de ellas</a:t>
            </a:r>
          </a:p>
          <a:p>
            <a:pPr marL="457200" lvl="1" indent="0">
              <a:buNone/>
            </a:pPr>
            <a:endParaRPr lang="es-ES" b="1" dirty="0"/>
          </a:p>
          <a:p>
            <a:r>
              <a:rPr lang="es-ES" b="1" dirty="0"/>
              <a:t>Oportunidad: Trabajar sobre la misoginia y el </a:t>
            </a:r>
            <a:r>
              <a:rPr lang="es-ES" b="1" dirty="0" err="1"/>
              <a:t>adultocentrismo</a:t>
            </a:r>
            <a:r>
              <a:rPr lang="es-ES" b="1" dirty="0"/>
              <a:t> explicito e interiorizado en las instituciones facilitando herramientas</a:t>
            </a:r>
          </a:p>
          <a:p>
            <a:pPr lvl="1"/>
            <a:r>
              <a:rPr lang="es-ES" b="1" dirty="0"/>
              <a:t>Instrumentos de medida de tolerancia cultural</a:t>
            </a:r>
          </a:p>
          <a:p>
            <a:pPr lvl="1"/>
            <a:r>
              <a:rPr lang="es-ES" b="1" dirty="0"/>
              <a:t>Divulgación de derechos de usuarias NA y M, paginas de quejas y denuncias</a:t>
            </a:r>
          </a:p>
          <a:p>
            <a:pPr lvl="1"/>
            <a:r>
              <a:rPr lang="es-ES" b="1" dirty="0"/>
              <a:t>Mecanismos y recursos de apoyo frente a abusos</a:t>
            </a:r>
          </a:p>
          <a:p>
            <a:pPr lvl="1"/>
            <a:r>
              <a:rPr lang="es-ES" b="1" dirty="0"/>
              <a:t>Procedimientos para tramitar quejas y denuncias por misoginia</a:t>
            </a:r>
          </a:p>
          <a:p>
            <a:pPr lvl="1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541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FDA3D-76AE-45CC-AD50-C1E981F9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Oportunidades para avanzar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06901-E172-4CAC-B590-AFC4616A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8485"/>
            <a:ext cx="8825659" cy="4407108"/>
          </a:xfrm>
        </p:spPr>
        <p:txBody>
          <a:bodyPr>
            <a:normAutofit/>
          </a:bodyPr>
          <a:lstStyle/>
          <a:p>
            <a:r>
              <a:rPr lang="es-ES" b="1" dirty="0"/>
              <a:t>Reto: Ruptura de vínculos y alianzas entre madres e hijas</a:t>
            </a:r>
          </a:p>
          <a:p>
            <a:pPr lvl="1"/>
            <a:r>
              <a:rPr lang="es-ES" sz="1800" b="1" dirty="0"/>
              <a:t>Al interior de las familias</a:t>
            </a:r>
          </a:p>
          <a:p>
            <a:pPr lvl="1"/>
            <a:r>
              <a:rPr lang="es-ES" sz="1800" b="1" dirty="0"/>
              <a:t>En el contexto de violencia comunitaria</a:t>
            </a:r>
          </a:p>
          <a:p>
            <a:r>
              <a:rPr lang="es-ES" b="1" dirty="0"/>
              <a:t>Oportunidad: Trabajar en diálogos, alianzas y complicidades intergeneracionales de mujeres</a:t>
            </a:r>
          </a:p>
          <a:p>
            <a:pPr lvl="1"/>
            <a:r>
              <a:rPr lang="es-ES" b="1" dirty="0"/>
              <a:t>Desde la Violencia comunitaria como riesgo intergeneracional</a:t>
            </a:r>
          </a:p>
          <a:p>
            <a:pPr lvl="1"/>
            <a:r>
              <a:rPr lang="es-ES" b="1" dirty="0"/>
              <a:t>Facilitando la confección de herramientas desde las MNA en particular para revisar roles y mandatos</a:t>
            </a:r>
          </a:p>
          <a:p>
            <a:pPr lvl="1"/>
            <a:r>
              <a:rPr lang="es-ES" b="1" dirty="0"/>
              <a:t>Impulsando liderazgos comprometidos de NAM en esta materia y apoyo entre pares NA, apoyo entre pares madres</a:t>
            </a:r>
          </a:p>
          <a:p>
            <a:pPr lvl="1"/>
            <a:endParaRPr lang="es-ES" b="1" dirty="0"/>
          </a:p>
          <a:p>
            <a:pPr lvl="1"/>
            <a:endParaRPr lang="es-ES" b="1" dirty="0"/>
          </a:p>
          <a:p>
            <a:pPr lvl="1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6584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{2A12BBD2-7A7E-4DA4-9428-A53D50338565}tf02900722</Template>
  <TotalTime>1829</TotalTime>
  <Words>1111</Words>
  <Application>Microsoft Office PowerPoint</Application>
  <PresentationFormat>Widescreen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Sala de reuniones Ion</vt:lpstr>
      <vt:lpstr>Violencia contra NNA y VCM, interseccionalidades, encuentros y  desencuentros</vt:lpstr>
      <vt:lpstr>Las niñas no son niños</vt:lpstr>
      <vt:lpstr>Las niñas no son niños</vt:lpstr>
      <vt:lpstr>Adultocentrismo y misoginia, una sinergia nefasta con mandatos, supuestos derechos e impunidades</vt:lpstr>
      <vt:lpstr>No solo en la familia</vt:lpstr>
      <vt:lpstr>Oportunidades para avanzar</vt:lpstr>
      <vt:lpstr>Oportunidades para avanzar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Carcedo</dc:creator>
  <cp:lastModifiedBy>Alejandra Alzerreca</cp:lastModifiedBy>
  <cp:revision>61</cp:revision>
  <dcterms:created xsi:type="dcterms:W3CDTF">2020-05-04T20:56:34Z</dcterms:created>
  <dcterms:modified xsi:type="dcterms:W3CDTF">2020-06-03T21:34:47Z</dcterms:modified>
</cp:coreProperties>
</file>